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4"/>
  </p:sldMasterIdLst>
  <p:notesMasterIdLst>
    <p:notesMasterId r:id="rId38"/>
  </p:notesMasterIdLst>
  <p:sldIdLst>
    <p:sldId id="289" r:id="rId5"/>
    <p:sldId id="290" r:id="rId6"/>
    <p:sldId id="291"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4" r:id="rId23"/>
    <p:sldId id="273" r:id="rId24"/>
    <p:sldId id="275" r:id="rId25"/>
    <p:sldId id="276" r:id="rId26"/>
    <p:sldId id="277" r:id="rId27"/>
    <p:sldId id="278" r:id="rId28"/>
    <p:sldId id="280" r:id="rId29"/>
    <p:sldId id="279" r:id="rId30"/>
    <p:sldId id="286" r:id="rId31"/>
    <p:sldId id="285" r:id="rId32"/>
    <p:sldId id="284" r:id="rId33"/>
    <p:sldId id="283" r:id="rId34"/>
    <p:sldId id="282" r:id="rId35"/>
    <p:sldId id="287" r:id="rId36"/>
    <p:sldId id="288"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74F37C-872B-AA12-F813-7F6C903C0A9D}" name="Niya Kelly" initials="NK" userId="S::niya@chicagohomeless.org::5492417c-5b87-4073-9135-5d5d6fce72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65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wis, Ashley" userId="962d1c21-cf06-45d7-b76b-57c463d4459c" providerId="ADAL" clId="{90E743B5-3D1B-4BB6-970B-7DBAD3B46022}"/>
    <pc:docChg chg="custSel modSld">
      <pc:chgData name="Lewis, Ashley" userId="962d1c21-cf06-45d7-b76b-57c463d4459c" providerId="ADAL" clId="{90E743B5-3D1B-4BB6-970B-7DBAD3B46022}" dt="2025-11-14T18:52:20.680" v="0" actId="27636"/>
      <pc:docMkLst>
        <pc:docMk/>
      </pc:docMkLst>
      <pc:sldChg chg="modSp mod">
        <pc:chgData name="Lewis, Ashley" userId="962d1c21-cf06-45d7-b76b-57c463d4459c" providerId="ADAL" clId="{90E743B5-3D1B-4BB6-970B-7DBAD3B46022}" dt="2025-11-14T18:52:20.680" v="0" actId="27636"/>
        <pc:sldMkLst>
          <pc:docMk/>
          <pc:sldMk cId="2884140141" sldId="263"/>
        </pc:sldMkLst>
        <pc:spChg chg="mod">
          <ac:chgData name="Lewis, Ashley" userId="962d1c21-cf06-45d7-b76b-57c463d4459c" providerId="ADAL" clId="{90E743B5-3D1B-4BB6-970B-7DBAD3B46022}" dt="2025-11-14T18:52:20.680" v="0" actId="27636"/>
          <ac:spMkLst>
            <pc:docMk/>
            <pc:sldMk cId="2884140141" sldId="263"/>
            <ac:spMk id="3" creationId="{D23D8402-20E6-0D3F-A03C-5AEC748D204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78BB83-C153-4000-B0AF-04EC5FA5A9A3}" type="datetimeFigureOut">
              <a:t>11/14/2025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CB1CCE-380B-4858-9D98-0C87D22781ED}" type="slidenum">
              <a:t>‹#›</a:t>
            </a:fld>
            <a:endParaRPr lang="en-US"/>
          </a:p>
        </p:txBody>
      </p:sp>
    </p:spTree>
    <p:extLst>
      <p:ext uri="{BB962C8B-B14F-4D97-AF65-F5344CB8AC3E}">
        <p14:creationId xmlns:p14="http://schemas.microsoft.com/office/powerpoint/2010/main" val="1015784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781342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764893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2440280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879082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121919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218139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2274565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1C8322F6-1C60-46CF-968C-BC20E470F443}" type="datetimeFigureOut">
              <a:rPr lang="en-US" smtClean="0"/>
              <a:t>11/14/2025</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5EEB83C2-341F-4C28-A243-1C56DDDA54D3}" type="slidenum">
              <a:rPr lang="en-US" smtClean="0"/>
              <a:t>‹#›</a:t>
            </a:fld>
            <a:endParaRPr lang="en-US"/>
          </a:p>
        </p:txBody>
      </p:sp>
    </p:spTree>
    <p:extLst>
      <p:ext uri="{BB962C8B-B14F-4D97-AF65-F5344CB8AC3E}">
        <p14:creationId xmlns:p14="http://schemas.microsoft.com/office/powerpoint/2010/main" val="482077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8322F6-1C60-46CF-968C-BC20E470F443}"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B83C2-341F-4C28-A243-1C56DDDA54D3}" type="slidenum">
              <a:rPr lang="en-US" smtClean="0"/>
              <a:t>‹#›</a:t>
            </a:fld>
            <a:endParaRPr lang="en-US"/>
          </a:p>
        </p:txBody>
      </p:sp>
    </p:spTree>
    <p:extLst>
      <p:ext uri="{BB962C8B-B14F-4D97-AF65-F5344CB8AC3E}">
        <p14:creationId xmlns:p14="http://schemas.microsoft.com/office/powerpoint/2010/main" val="3254476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1C8322F6-1C60-46CF-968C-BC20E470F443}" type="datetimeFigureOut">
              <a:rPr lang="en-US" smtClean="0"/>
              <a:t>11/14/2025</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5EEB83C2-341F-4C28-A243-1C56DDDA54D3}" type="slidenum">
              <a:rPr lang="en-US" smtClean="0"/>
              <a:t>‹#›</a:t>
            </a:fld>
            <a:endParaRPr lang="en-US"/>
          </a:p>
        </p:txBody>
      </p:sp>
    </p:spTree>
    <p:extLst>
      <p:ext uri="{BB962C8B-B14F-4D97-AF65-F5344CB8AC3E}">
        <p14:creationId xmlns:p14="http://schemas.microsoft.com/office/powerpoint/2010/main" val="4039685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8322F6-1C60-46CF-968C-BC20E470F443}"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5EEB83C2-341F-4C28-A243-1C56DDDA54D3}" type="slidenum">
              <a:rPr lang="en-US" smtClean="0"/>
              <a:t>‹#›</a:t>
            </a:fld>
            <a:endParaRPr lang="en-US"/>
          </a:p>
        </p:txBody>
      </p:sp>
    </p:spTree>
    <p:extLst>
      <p:ext uri="{BB962C8B-B14F-4D97-AF65-F5344CB8AC3E}">
        <p14:creationId xmlns:p14="http://schemas.microsoft.com/office/powerpoint/2010/main" val="4217209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1C8322F6-1C60-46CF-968C-BC20E470F443}" type="datetimeFigureOut">
              <a:rPr lang="en-US" smtClean="0"/>
              <a:t>11/14/2025</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5EEB83C2-341F-4C28-A243-1C56DDDA54D3}" type="slidenum">
              <a:rPr lang="en-US" smtClean="0"/>
              <a:t>‹#›</a:t>
            </a:fld>
            <a:endParaRPr lang="en-US"/>
          </a:p>
        </p:txBody>
      </p:sp>
    </p:spTree>
    <p:extLst>
      <p:ext uri="{BB962C8B-B14F-4D97-AF65-F5344CB8AC3E}">
        <p14:creationId xmlns:p14="http://schemas.microsoft.com/office/powerpoint/2010/main" val="3509392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8322F6-1C60-46CF-968C-BC20E470F443}"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B83C2-341F-4C28-A243-1C56DDDA54D3}" type="slidenum">
              <a:rPr lang="en-US" smtClean="0"/>
              <a:t>‹#›</a:t>
            </a:fld>
            <a:endParaRPr lang="en-US"/>
          </a:p>
        </p:txBody>
      </p:sp>
    </p:spTree>
    <p:extLst>
      <p:ext uri="{BB962C8B-B14F-4D97-AF65-F5344CB8AC3E}">
        <p14:creationId xmlns:p14="http://schemas.microsoft.com/office/powerpoint/2010/main" val="2910700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8322F6-1C60-46CF-968C-BC20E470F443}" type="datetimeFigureOut">
              <a:rPr lang="en-US" smtClean="0"/>
              <a:t>11/14/2025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EB83C2-341F-4C28-A243-1C56DDDA54D3}" type="slidenum">
              <a:rPr lang="en-US" smtClean="0"/>
              <a:t>‹#›</a:t>
            </a:fld>
            <a:endParaRPr lang="en-US"/>
          </a:p>
        </p:txBody>
      </p:sp>
    </p:spTree>
    <p:extLst>
      <p:ext uri="{BB962C8B-B14F-4D97-AF65-F5344CB8AC3E}">
        <p14:creationId xmlns:p14="http://schemas.microsoft.com/office/powerpoint/2010/main" val="3130223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C8322F6-1C60-46CF-968C-BC20E470F443}" type="datetimeFigureOut">
              <a:rPr lang="en-US" smtClean="0"/>
              <a:t>11/14/2025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EB83C2-341F-4C28-A243-1C56DDDA54D3}" type="slidenum">
              <a:rPr lang="en-US" smtClean="0"/>
              <a:t>‹#›</a:t>
            </a:fld>
            <a:endParaRPr lang="en-US"/>
          </a:p>
        </p:txBody>
      </p:sp>
    </p:spTree>
    <p:extLst>
      <p:ext uri="{BB962C8B-B14F-4D97-AF65-F5344CB8AC3E}">
        <p14:creationId xmlns:p14="http://schemas.microsoft.com/office/powerpoint/2010/main" val="3004750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8322F6-1C60-46CF-968C-BC20E470F443}" type="datetimeFigureOut">
              <a:rPr lang="en-US" smtClean="0"/>
              <a:t>11/14/2025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EB83C2-341F-4C28-A243-1C56DDDA54D3}" type="slidenum">
              <a:rPr lang="en-US" smtClean="0"/>
              <a:t>‹#›</a:t>
            </a:fld>
            <a:endParaRPr lang="en-US"/>
          </a:p>
        </p:txBody>
      </p:sp>
    </p:spTree>
    <p:extLst>
      <p:ext uri="{BB962C8B-B14F-4D97-AF65-F5344CB8AC3E}">
        <p14:creationId xmlns:p14="http://schemas.microsoft.com/office/powerpoint/2010/main" val="3233495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1C8322F6-1C60-46CF-968C-BC20E470F443}" type="datetimeFigureOut">
              <a:rPr lang="en-US" smtClean="0"/>
              <a:t>11/14/2025</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5EEB83C2-341F-4C28-A243-1C56DDDA54D3}" type="slidenum">
              <a:rPr lang="en-US" smtClean="0"/>
              <a:t>‹#›</a:t>
            </a:fld>
            <a:endParaRPr lang="en-US"/>
          </a:p>
        </p:txBody>
      </p:sp>
    </p:spTree>
    <p:extLst>
      <p:ext uri="{BB962C8B-B14F-4D97-AF65-F5344CB8AC3E}">
        <p14:creationId xmlns:p14="http://schemas.microsoft.com/office/powerpoint/2010/main" val="1664763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8322F6-1C60-46CF-968C-BC20E470F443}"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B83C2-341F-4C28-A243-1C56DDDA54D3}" type="slidenum">
              <a:rPr lang="en-US" smtClean="0"/>
              <a:t>‹#›</a:t>
            </a:fld>
            <a:endParaRPr lang="en-US"/>
          </a:p>
        </p:txBody>
      </p:sp>
    </p:spTree>
    <p:extLst>
      <p:ext uri="{BB962C8B-B14F-4D97-AF65-F5344CB8AC3E}">
        <p14:creationId xmlns:p14="http://schemas.microsoft.com/office/powerpoint/2010/main" val="2307315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1C8322F6-1C60-46CF-968C-BC20E470F443}" type="datetimeFigureOut">
              <a:rPr lang="en-US" smtClean="0"/>
              <a:t>11/14/2025</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5EEB83C2-341F-4C28-A243-1C56DDDA54D3}"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48271061"/>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phillips@chicagohomeless.or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mailto:Aphillips@chicagohomeless.org"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38">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42">
            <a:extLst>
              <a:ext uri="{FF2B5EF4-FFF2-40B4-BE49-F238E27FC236}">
                <a16:creationId xmlns:a16="http://schemas.microsoft.com/office/drawing/2014/main" id="{993F09C6-4F57-4B05-9592-E253D8BC6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6" name="Rectangle 35">
            <a:extLst>
              <a:ext uri="{FF2B5EF4-FFF2-40B4-BE49-F238E27FC236}">
                <a16:creationId xmlns:a16="http://schemas.microsoft.com/office/drawing/2014/main" id="{879A26B8-6C4E-452B-ADD3-ED324A7AB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BA5E60-26D6-0A1D-233F-80DA8998FD06}"/>
              </a:ext>
            </a:extLst>
          </p:cNvPr>
          <p:cNvSpPr>
            <a:spLocks noGrp="1"/>
          </p:cNvSpPr>
          <p:nvPr>
            <p:ph type="ctrTitle"/>
          </p:nvPr>
        </p:nvSpPr>
        <p:spPr>
          <a:xfrm>
            <a:off x="5775532" y="4676544"/>
            <a:ext cx="6629476" cy="1013800"/>
          </a:xfrm>
        </p:spPr>
        <p:txBody>
          <a:bodyPr vert="horz" lIns="91440" tIns="45720" rIns="91440" bIns="45720" rtlCol="0" anchor="b">
            <a:noAutofit/>
          </a:bodyPr>
          <a:lstStyle/>
          <a:p>
            <a:pPr algn="ctr">
              <a:lnSpc>
                <a:spcPct val="90000"/>
              </a:lnSpc>
            </a:pPr>
            <a:r>
              <a:rPr lang="en-US" sz="4000" b="1">
                <a:solidFill>
                  <a:schemeClr val="tx2"/>
                </a:solidFill>
              </a:rPr>
              <a:t>COLLEGE ACCESS BILL</a:t>
            </a:r>
            <a:r>
              <a:rPr lang="en-US" sz="4000" b="1" i="0" u="none" strike="noStrike" baseline="0">
                <a:solidFill>
                  <a:schemeClr val="tx2"/>
                </a:solidFill>
              </a:rPr>
              <a:t> Higher Education Housing and Opportunities Act</a:t>
            </a:r>
            <a:endParaRPr lang="en-US" sz="4000" b="1">
              <a:solidFill>
                <a:schemeClr val="tx2"/>
              </a:solidFill>
            </a:endParaRPr>
          </a:p>
          <a:p>
            <a:pPr algn="ctr">
              <a:lnSpc>
                <a:spcPct val="90000"/>
              </a:lnSpc>
            </a:pPr>
            <a:endParaRPr lang="en-US" sz="2200">
              <a:solidFill>
                <a:schemeClr val="tx2"/>
              </a:solidFill>
            </a:endParaRPr>
          </a:p>
        </p:txBody>
      </p:sp>
      <p:sp>
        <p:nvSpPr>
          <p:cNvPr id="38" name="Rectangle 37">
            <a:extLst>
              <a:ext uri="{FF2B5EF4-FFF2-40B4-BE49-F238E27FC236}">
                <a16:creationId xmlns:a16="http://schemas.microsoft.com/office/drawing/2014/main" id="{D03E4FEE-2E6A-44AB-B6BA-C1AD0CD6D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0817EB59-13B3-43DA-9B91-A7CC174A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9B4167E1-E2B0-4192-8DA2-6967DDFF8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9" descr="A yellow and white sign with white text">
            <a:extLst>
              <a:ext uri="{FF2B5EF4-FFF2-40B4-BE49-F238E27FC236}">
                <a16:creationId xmlns:a16="http://schemas.microsoft.com/office/drawing/2014/main" id="{75CDBC5B-2D65-2E40-771B-2B4A472AE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17" y="952996"/>
            <a:ext cx="5796087" cy="2914010"/>
          </a:xfrm>
          <a:prstGeom prst="rect">
            <a:avLst/>
          </a:prstGeom>
        </p:spPr>
      </p:pic>
      <p:sp>
        <p:nvSpPr>
          <p:cNvPr id="3" name="Subtitle 2">
            <a:extLst>
              <a:ext uri="{FF2B5EF4-FFF2-40B4-BE49-F238E27FC236}">
                <a16:creationId xmlns:a16="http://schemas.microsoft.com/office/drawing/2014/main" id="{D8A750A6-EDDB-6809-FC94-DF9D60B0F6E8}"/>
              </a:ext>
            </a:extLst>
          </p:cNvPr>
          <p:cNvSpPr>
            <a:spLocks noGrp="1"/>
          </p:cNvSpPr>
          <p:nvPr>
            <p:ph type="subTitle" idx="1"/>
          </p:nvPr>
        </p:nvSpPr>
        <p:spPr>
          <a:xfrm>
            <a:off x="445672" y="2048619"/>
            <a:ext cx="5837647" cy="3650344"/>
          </a:xfrm>
        </p:spPr>
        <p:txBody>
          <a:bodyPr vert="horz" lIns="91440" tIns="45720" rIns="91440" bIns="45720" rtlCol="0" anchor="ctr">
            <a:noAutofit/>
          </a:bodyPr>
          <a:lstStyle/>
          <a:p>
            <a:pPr>
              <a:buFont typeface="Wingdings 2" panose="05020102010507070707" pitchFamily="18" charset="2"/>
              <a:buChar char=""/>
            </a:pPr>
            <a:endParaRPr lang="en-US">
              <a:solidFill>
                <a:schemeClr val="tx2"/>
              </a:solidFill>
            </a:endParaRPr>
          </a:p>
          <a:p>
            <a:pPr>
              <a:buFont typeface="Wingdings 2" panose="05020102010507070707" pitchFamily="18" charset="2"/>
              <a:buChar char=""/>
            </a:pPr>
            <a:endParaRPr lang="en-US">
              <a:solidFill>
                <a:schemeClr val="tx2"/>
              </a:solidFill>
            </a:endParaRPr>
          </a:p>
          <a:p>
            <a:endParaRPr lang="en-US" b="1">
              <a:solidFill>
                <a:schemeClr val="tx2"/>
              </a:solidFill>
            </a:endParaRPr>
          </a:p>
          <a:p>
            <a:endParaRPr lang="en-US" b="1">
              <a:solidFill>
                <a:schemeClr val="tx2"/>
              </a:solidFill>
            </a:endParaRPr>
          </a:p>
          <a:p>
            <a:endParaRPr lang="en-US" b="1">
              <a:solidFill>
                <a:schemeClr val="tx2"/>
              </a:solidFill>
            </a:endParaRPr>
          </a:p>
          <a:p>
            <a:endParaRPr lang="en-US" b="1">
              <a:solidFill>
                <a:schemeClr val="tx2"/>
              </a:solidFill>
            </a:endParaRPr>
          </a:p>
          <a:p>
            <a:endParaRPr lang="en-US" sz="2000" b="1">
              <a:solidFill>
                <a:schemeClr val="tx2"/>
              </a:solidFill>
            </a:endParaRPr>
          </a:p>
          <a:p>
            <a:endParaRPr lang="en-US" sz="2000" b="1">
              <a:solidFill>
                <a:schemeClr val="accent5"/>
              </a:solidFill>
            </a:endParaRPr>
          </a:p>
          <a:p>
            <a:r>
              <a:rPr lang="en-US" sz="2000" b="1">
                <a:solidFill>
                  <a:schemeClr val="accent5"/>
                </a:solidFill>
              </a:rPr>
              <a:t>November 12, 2025</a:t>
            </a:r>
            <a:endParaRPr lang="en-US" sz="2000">
              <a:solidFill>
                <a:schemeClr val="accent5"/>
              </a:solidFill>
            </a:endParaRPr>
          </a:p>
          <a:p>
            <a:r>
              <a:rPr lang="en-US" sz="2000" b="1">
                <a:solidFill>
                  <a:schemeClr val="accent5"/>
                </a:solidFill>
              </a:rPr>
              <a:t>Alyssa Phillips</a:t>
            </a:r>
            <a:endParaRPr lang="en-US" sz="2000">
              <a:solidFill>
                <a:schemeClr val="accent5"/>
              </a:solidFill>
            </a:endParaRPr>
          </a:p>
          <a:p>
            <a:r>
              <a:rPr lang="en-US" sz="2000" b="1">
                <a:solidFill>
                  <a:schemeClr val="accent5"/>
                </a:solidFill>
                <a:hlinkClick r:id="rId3">
                  <a:extLst>
                    <a:ext uri="{A12FA001-AC4F-418D-AE19-62706E023703}">
                      <ahyp:hlinkClr xmlns:ahyp="http://schemas.microsoft.com/office/drawing/2018/hyperlinkcolor" val="tx"/>
                    </a:ext>
                  </a:extLst>
                </a:hlinkClick>
              </a:rPr>
              <a:t>Aphillips@chicagohomeless.org</a:t>
            </a:r>
            <a:endParaRPr lang="en-US" sz="2000">
              <a:solidFill>
                <a:schemeClr val="accent5"/>
              </a:solidFill>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911318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3D8402-20E6-0D3F-A03C-5AEC748D2046}"/>
              </a:ext>
            </a:extLst>
          </p:cNvPr>
          <p:cNvSpPr txBox="1"/>
          <p:nvPr/>
        </p:nvSpPr>
        <p:spPr>
          <a:xfrm>
            <a:off x="581192" y="702156"/>
            <a:ext cx="11029616" cy="10138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2200" b="0" kern="1200" cap="all">
              <a:solidFill>
                <a:schemeClr val="bg1"/>
              </a:solidFill>
              <a:latin typeface="+mj-lt"/>
              <a:ea typeface="+mj-ea"/>
              <a:cs typeface="+mj-cs"/>
            </a:endParaRPr>
          </a:p>
        </p:txBody>
      </p:sp>
      <p:sp>
        <p:nvSpPr>
          <p:cNvPr id="2" name="TextBox 1">
            <a:extLst>
              <a:ext uri="{FF2B5EF4-FFF2-40B4-BE49-F238E27FC236}">
                <a16:creationId xmlns:a16="http://schemas.microsoft.com/office/drawing/2014/main" id="{D6422B02-AC80-A5E9-2F15-1A82E16DB9F5}"/>
              </a:ext>
            </a:extLst>
          </p:cNvPr>
          <p:cNvSpPr txBox="1"/>
          <p:nvPr/>
        </p:nvSpPr>
        <p:spPr>
          <a:xfrm>
            <a:off x="509587" y="1997869"/>
            <a:ext cx="7850980"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F46524"/>
                </a:solidFill>
                <a:latin typeface="Calibri Light"/>
                <a:cs typeface="Segoe UI"/>
              </a:rPr>
              <a:t>​</a:t>
            </a:r>
          </a:p>
          <a:p>
            <a:r>
              <a:rPr lang="en-US" sz="3600">
                <a:solidFill>
                  <a:schemeClr val="accent1"/>
                </a:solidFill>
                <a:latin typeface="Calibri"/>
                <a:cs typeface="Segoe UI"/>
              </a:rPr>
              <a:t>The designated staff member may be employed in the office of financial aid, in campus housing services, or in any other appropriate office or department as determined by the institution.</a:t>
            </a:r>
          </a:p>
        </p:txBody>
      </p:sp>
      <p:pic>
        <p:nvPicPr>
          <p:cNvPr id="5" name="Picture 4" descr="Students in study carrels">
            <a:extLst>
              <a:ext uri="{FF2B5EF4-FFF2-40B4-BE49-F238E27FC236}">
                <a16:creationId xmlns:a16="http://schemas.microsoft.com/office/drawing/2014/main" id="{977CE802-70C8-F713-99E5-BB3EB0CC102C}"/>
              </a:ext>
            </a:extLst>
          </p:cNvPr>
          <p:cNvPicPr>
            <a:picLocks noChangeAspect="1"/>
          </p:cNvPicPr>
          <p:nvPr/>
        </p:nvPicPr>
        <p:blipFill>
          <a:blip r:embed="rId2"/>
          <a:stretch>
            <a:fillRect/>
          </a:stretch>
        </p:blipFill>
        <p:spPr>
          <a:xfrm>
            <a:off x="8546305" y="2039255"/>
            <a:ext cx="3207545" cy="2029397"/>
          </a:xfrm>
          <a:prstGeom prst="rect">
            <a:avLst/>
          </a:prstGeom>
        </p:spPr>
      </p:pic>
      <p:pic>
        <p:nvPicPr>
          <p:cNvPr id="6" name="Picture 5" descr="Hotel reception bell">
            <a:extLst>
              <a:ext uri="{FF2B5EF4-FFF2-40B4-BE49-F238E27FC236}">
                <a16:creationId xmlns:a16="http://schemas.microsoft.com/office/drawing/2014/main" id="{C08B75D3-E747-67ED-18C9-F5B26409E78B}"/>
              </a:ext>
            </a:extLst>
          </p:cNvPr>
          <p:cNvPicPr>
            <a:picLocks noChangeAspect="1"/>
          </p:cNvPicPr>
          <p:nvPr/>
        </p:nvPicPr>
        <p:blipFill>
          <a:blip r:embed="rId3"/>
          <a:stretch>
            <a:fillRect/>
          </a:stretch>
        </p:blipFill>
        <p:spPr>
          <a:xfrm>
            <a:off x="8546306" y="4333477"/>
            <a:ext cx="3255169" cy="2215359"/>
          </a:xfrm>
          <a:prstGeom prst="rect">
            <a:avLst/>
          </a:prstGeom>
        </p:spPr>
      </p:pic>
      <p:sp>
        <p:nvSpPr>
          <p:cNvPr id="7" name="TextBox 6">
            <a:extLst>
              <a:ext uri="{FF2B5EF4-FFF2-40B4-BE49-F238E27FC236}">
                <a16:creationId xmlns:a16="http://schemas.microsoft.com/office/drawing/2014/main" id="{732ED4D6-C7DA-99DF-4E5B-5E108389220D}"/>
              </a:ext>
            </a:extLst>
          </p:cNvPr>
          <p:cNvSpPr txBox="1"/>
          <p:nvPr/>
        </p:nvSpPr>
        <p:spPr>
          <a:xfrm>
            <a:off x="437555" y="825996"/>
            <a:ext cx="1131569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002060"/>
                </a:solidFill>
                <a:latin typeface="Calibri"/>
                <a:cs typeface="Calibri"/>
              </a:rPr>
              <a:t>HOUSE LIAISON </a:t>
            </a:r>
            <a:endParaRPr lang="en-US" b="1"/>
          </a:p>
        </p:txBody>
      </p:sp>
    </p:spTree>
    <p:extLst>
      <p:ext uri="{BB962C8B-B14F-4D97-AF65-F5344CB8AC3E}">
        <p14:creationId xmlns:p14="http://schemas.microsoft.com/office/powerpoint/2010/main" val="617171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3D8402-20E6-0D3F-A03C-5AEC748D2046}"/>
              </a:ext>
            </a:extLst>
          </p:cNvPr>
          <p:cNvSpPr txBox="1"/>
          <p:nvPr/>
        </p:nvSpPr>
        <p:spPr>
          <a:xfrm>
            <a:off x="581192" y="702156"/>
            <a:ext cx="11029616" cy="10138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2200" b="0" kern="1200" cap="all">
              <a:solidFill>
                <a:schemeClr val="bg1"/>
              </a:solidFill>
              <a:latin typeface="+mj-lt"/>
              <a:ea typeface="+mj-ea"/>
              <a:cs typeface="+mj-cs"/>
            </a:endParaRPr>
          </a:p>
        </p:txBody>
      </p:sp>
      <p:sp>
        <p:nvSpPr>
          <p:cNvPr id="2" name="TextBox 1">
            <a:extLst>
              <a:ext uri="{FF2B5EF4-FFF2-40B4-BE49-F238E27FC236}">
                <a16:creationId xmlns:a16="http://schemas.microsoft.com/office/drawing/2014/main" id="{D6422B02-AC80-A5E9-2F15-1A82E16DB9F5}"/>
              </a:ext>
            </a:extLst>
          </p:cNvPr>
          <p:cNvSpPr txBox="1"/>
          <p:nvPr/>
        </p:nvSpPr>
        <p:spPr>
          <a:xfrm>
            <a:off x="116682" y="2212181"/>
            <a:ext cx="819626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F46524"/>
                </a:solidFill>
                <a:latin typeface="Calibri Light"/>
                <a:cs typeface="Segoe UI"/>
              </a:rPr>
              <a:t>​</a:t>
            </a:r>
            <a:r>
              <a:rPr lang="en-US" sz="3200">
                <a:solidFill>
                  <a:schemeClr val="accent1"/>
                </a:solidFill>
                <a:latin typeface="Calibri"/>
                <a:cs typeface="Calibri Light"/>
              </a:rPr>
              <a:t>Under 110 ILCS 131/10 (a) the liaison designated shall offer assistance and resources to any homeless student or student enrolled at the institution. </a:t>
            </a:r>
            <a:endParaRPr lang="en-US" sz="3200">
              <a:solidFill>
                <a:schemeClr val="accent1"/>
              </a:solidFill>
              <a:latin typeface="Calibri"/>
              <a:cs typeface="Segoe UI"/>
            </a:endParaRPr>
          </a:p>
          <a:p>
            <a:endParaRPr lang="en-US" sz="3200">
              <a:solidFill>
                <a:schemeClr val="accent1"/>
              </a:solidFill>
              <a:latin typeface="Calibri"/>
              <a:cs typeface="Calibri Light"/>
            </a:endParaRPr>
          </a:p>
          <a:p>
            <a:r>
              <a:rPr lang="en-US" sz="3200">
                <a:solidFill>
                  <a:schemeClr val="accent1"/>
                </a:solidFill>
                <a:latin typeface="Calibri"/>
                <a:cs typeface="Calibri Light"/>
              </a:rPr>
              <a:t>The liaison shall have the following responsibilities:</a:t>
            </a:r>
            <a:endParaRPr lang="en-US" sz="3200">
              <a:solidFill>
                <a:schemeClr val="accent1"/>
              </a:solidFill>
              <a:latin typeface="Calibri"/>
              <a:cs typeface="Segoe UI"/>
            </a:endParaRPr>
          </a:p>
        </p:txBody>
      </p:sp>
      <p:sp>
        <p:nvSpPr>
          <p:cNvPr id="7" name="TextBox 6">
            <a:extLst>
              <a:ext uri="{FF2B5EF4-FFF2-40B4-BE49-F238E27FC236}">
                <a16:creationId xmlns:a16="http://schemas.microsoft.com/office/drawing/2014/main" id="{732ED4D6-C7DA-99DF-4E5B-5E108389220D}"/>
              </a:ext>
            </a:extLst>
          </p:cNvPr>
          <p:cNvSpPr txBox="1"/>
          <p:nvPr/>
        </p:nvSpPr>
        <p:spPr>
          <a:xfrm>
            <a:off x="437555" y="825996"/>
            <a:ext cx="1131569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002060"/>
                </a:solidFill>
                <a:latin typeface="Calibri"/>
                <a:cs typeface="Calibri"/>
              </a:rPr>
              <a:t>HOUSE LIAISON </a:t>
            </a:r>
            <a:endParaRPr lang="en-US" b="1"/>
          </a:p>
        </p:txBody>
      </p:sp>
      <p:pic>
        <p:nvPicPr>
          <p:cNvPr id="4" name="Picture 3" descr="Close-up of words&#10;&#10;Description automatically generated">
            <a:extLst>
              <a:ext uri="{FF2B5EF4-FFF2-40B4-BE49-F238E27FC236}">
                <a16:creationId xmlns:a16="http://schemas.microsoft.com/office/drawing/2014/main" id="{0C44A56F-0DEB-2546-D604-C679E52DC7CA}"/>
              </a:ext>
            </a:extLst>
          </p:cNvPr>
          <p:cNvPicPr>
            <a:picLocks noChangeAspect="1"/>
          </p:cNvPicPr>
          <p:nvPr/>
        </p:nvPicPr>
        <p:blipFill>
          <a:blip r:embed="rId2"/>
          <a:stretch>
            <a:fillRect/>
          </a:stretch>
        </p:blipFill>
        <p:spPr>
          <a:xfrm>
            <a:off x="8022431" y="4105331"/>
            <a:ext cx="3898106" cy="2433529"/>
          </a:xfrm>
          <a:prstGeom prst="rect">
            <a:avLst/>
          </a:prstGeom>
        </p:spPr>
      </p:pic>
    </p:spTree>
    <p:extLst>
      <p:ext uri="{BB962C8B-B14F-4D97-AF65-F5344CB8AC3E}">
        <p14:creationId xmlns:p14="http://schemas.microsoft.com/office/powerpoint/2010/main" val="3676817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32ED4D6-C7DA-99DF-4E5B-5E108389220D}"/>
              </a:ext>
            </a:extLst>
          </p:cNvPr>
          <p:cNvSpPr txBox="1"/>
          <p:nvPr/>
        </p:nvSpPr>
        <p:spPr>
          <a:xfrm>
            <a:off x="581193" y="729658"/>
            <a:ext cx="11029616" cy="98833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spcBef>
                <a:spcPct val="0"/>
              </a:spcBef>
              <a:spcAft>
                <a:spcPts val="600"/>
              </a:spcAft>
            </a:pPr>
            <a:r>
              <a:rPr lang="en-US" sz="4400" b="1" kern="1200" cap="all">
                <a:solidFill>
                  <a:schemeClr val="bg1"/>
                </a:solidFill>
                <a:latin typeface="Calibri"/>
                <a:ea typeface="+mj-ea"/>
                <a:cs typeface="Calibri"/>
              </a:rPr>
              <a:t>HOUSE LIAISON</a:t>
            </a:r>
            <a:r>
              <a:rPr lang="en-US" sz="2800" b="0" kern="1200" cap="all">
                <a:solidFill>
                  <a:schemeClr val="bg1"/>
                </a:solidFill>
                <a:latin typeface="+mj-lt"/>
                <a:ea typeface="+mj-ea"/>
                <a:cs typeface="+mj-cs"/>
              </a:rPr>
              <a:t> </a:t>
            </a:r>
            <a:endParaRPr lang="en-US">
              <a:ea typeface="+mj-ea"/>
              <a:cs typeface="+mj-cs"/>
            </a:endParaRPr>
          </a:p>
        </p:txBody>
      </p:sp>
      <p:pic>
        <p:nvPicPr>
          <p:cNvPr id="5" name="Picture 4" descr="Person in university library carrying a very tall stack of books that obscures their face">
            <a:extLst>
              <a:ext uri="{FF2B5EF4-FFF2-40B4-BE49-F238E27FC236}">
                <a16:creationId xmlns:a16="http://schemas.microsoft.com/office/drawing/2014/main" id="{352AFE17-C49F-DA59-D895-8E97B8E7C3BE}"/>
              </a:ext>
            </a:extLst>
          </p:cNvPr>
          <p:cNvPicPr>
            <a:picLocks noChangeAspect="1"/>
          </p:cNvPicPr>
          <p:nvPr/>
        </p:nvPicPr>
        <p:blipFill rotWithShape="1">
          <a:blip r:embed="rId2"/>
          <a:srcRect t="20679" r="-1" b="28512"/>
          <a:stretch/>
        </p:blipFill>
        <p:spPr>
          <a:xfrm>
            <a:off x="581193" y="2228003"/>
            <a:ext cx="5422390" cy="3633047"/>
          </a:xfrm>
          <a:prstGeom prst="rect">
            <a:avLst/>
          </a:prstGeom>
          <a:noFill/>
        </p:spPr>
      </p:pic>
      <p:sp>
        <p:nvSpPr>
          <p:cNvPr id="2" name="TextBox 1">
            <a:extLst>
              <a:ext uri="{FF2B5EF4-FFF2-40B4-BE49-F238E27FC236}">
                <a16:creationId xmlns:a16="http://schemas.microsoft.com/office/drawing/2014/main" id="{D6422B02-AC80-A5E9-2F15-1A82E16DB9F5}"/>
              </a:ext>
            </a:extLst>
          </p:cNvPr>
          <p:cNvSpPr txBox="1"/>
          <p:nvPr/>
        </p:nvSpPr>
        <p:spPr>
          <a:xfrm>
            <a:off x="6188417" y="2228003"/>
            <a:ext cx="5422392" cy="3633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20000"/>
              </a:spcBef>
              <a:spcAft>
                <a:spcPts val="600"/>
              </a:spcAft>
              <a:buClr>
                <a:schemeClr val="accent2"/>
              </a:buClr>
              <a:buSzPct val="92000"/>
            </a:pPr>
            <a:r>
              <a:rPr lang="en-US" sz="2800">
                <a:solidFill>
                  <a:schemeClr val="accent1"/>
                </a:solidFill>
                <a:latin typeface="Calibri"/>
                <a:cs typeface="Calibri"/>
              </a:rPr>
              <a:t>To understand provisions pertaining to the financial aid eligibility of homeless students, including eligibility as an independent student under the federal Higher Education Act of 1965.</a:t>
            </a:r>
          </a:p>
        </p:txBody>
      </p:sp>
      <p:sp>
        <p:nvSpPr>
          <p:cNvPr id="3" name="TextBox 2">
            <a:extLst>
              <a:ext uri="{FF2B5EF4-FFF2-40B4-BE49-F238E27FC236}">
                <a16:creationId xmlns:a16="http://schemas.microsoft.com/office/drawing/2014/main" id="{D23D8402-20E6-0D3F-A03C-5AEC748D2046}"/>
              </a:ext>
            </a:extLst>
          </p:cNvPr>
          <p:cNvSpPr txBox="1"/>
          <p:nvPr/>
        </p:nvSpPr>
        <p:spPr>
          <a:xfrm>
            <a:off x="581192" y="702156"/>
            <a:ext cx="11029616" cy="10138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2200" b="0" kern="1200" cap="all">
              <a:solidFill>
                <a:schemeClr val="bg1"/>
              </a:solidFill>
              <a:latin typeface="+mj-lt"/>
              <a:ea typeface="+mj-ea"/>
              <a:cs typeface="+mj-cs"/>
            </a:endParaRPr>
          </a:p>
        </p:txBody>
      </p:sp>
    </p:spTree>
    <p:extLst>
      <p:ext uri="{BB962C8B-B14F-4D97-AF65-F5344CB8AC3E}">
        <p14:creationId xmlns:p14="http://schemas.microsoft.com/office/powerpoint/2010/main" val="954485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32ED4D6-C7DA-99DF-4E5B-5E108389220D}"/>
              </a:ext>
            </a:extLst>
          </p:cNvPr>
          <p:cNvSpPr txBox="1"/>
          <p:nvPr/>
        </p:nvSpPr>
        <p:spPr>
          <a:xfrm>
            <a:off x="581193" y="729658"/>
            <a:ext cx="11029616" cy="98833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spcBef>
                <a:spcPct val="0"/>
              </a:spcBef>
              <a:spcAft>
                <a:spcPts val="600"/>
              </a:spcAft>
            </a:pPr>
            <a:r>
              <a:rPr lang="en-US" sz="4400" b="1" kern="1200" cap="all">
                <a:solidFill>
                  <a:schemeClr val="bg1"/>
                </a:solidFill>
                <a:latin typeface="Calibri"/>
                <a:ea typeface="+mj-ea"/>
                <a:cs typeface="Calibri"/>
              </a:rPr>
              <a:t>HOUSE LIAISON</a:t>
            </a:r>
            <a:r>
              <a:rPr lang="en-US" sz="2800" b="0" kern="1200" cap="all">
                <a:solidFill>
                  <a:schemeClr val="bg1"/>
                </a:solidFill>
                <a:latin typeface="+mj-lt"/>
                <a:ea typeface="+mj-ea"/>
                <a:cs typeface="+mj-cs"/>
              </a:rPr>
              <a:t> </a:t>
            </a:r>
            <a:endParaRPr lang="en-US">
              <a:ea typeface="+mj-ea"/>
              <a:cs typeface="+mj-cs"/>
            </a:endParaRPr>
          </a:p>
        </p:txBody>
      </p:sp>
      <p:sp>
        <p:nvSpPr>
          <p:cNvPr id="2" name="TextBox 1">
            <a:extLst>
              <a:ext uri="{FF2B5EF4-FFF2-40B4-BE49-F238E27FC236}">
                <a16:creationId xmlns:a16="http://schemas.microsoft.com/office/drawing/2014/main" id="{D6422B02-AC80-A5E9-2F15-1A82E16DB9F5}"/>
              </a:ext>
            </a:extLst>
          </p:cNvPr>
          <p:cNvSpPr txBox="1"/>
          <p:nvPr/>
        </p:nvSpPr>
        <p:spPr>
          <a:xfrm>
            <a:off x="6188417" y="2228003"/>
            <a:ext cx="5422392" cy="3633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20000"/>
              </a:spcBef>
              <a:spcAft>
                <a:spcPts val="600"/>
              </a:spcAft>
              <a:buClr>
                <a:schemeClr val="accent2"/>
              </a:buClr>
              <a:buSzPct val="92000"/>
            </a:pPr>
            <a:endParaRPr lang="en-US" sz="2800">
              <a:solidFill>
                <a:schemeClr val="accent1"/>
              </a:solidFill>
              <a:latin typeface="Calibri"/>
              <a:cs typeface="Calibri"/>
            </a:endParaRPr>
          </a:p>
        </p:txBody>
      </p:sp>
      <p:sp>
        <p:nvSpPr>
          <p:cNvPr id="3" name="TextBox 2">
            <a:extLst>
              <a:ext uri="{FF2B5EF4-FFF2-40B4-BE49-F238E27FC236}">
                <a16:creationId xmlns:a16="http://schemas.microsoft.com/office/drawing/2014/main" id="{D23D8402-20E6-0D3F-A03C-5AEC748D2046}"/>
              </a:ext>
            </a:extLst>
          </p:cNvPr>
          <p:cNvSpPr txBox="1"/>
          <p:nvPr/>
        </p:nvSpPr>
        <p:spPr>
          <a:xfrm>
            <a:off x="581192" y="702156"/>
            <a:ext cx="11029616" cy="10138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2200" b="0" kern="1200" cap="all">
              <a:solidFill>
                <a:schemeClr val="bg1"/>
              </a:solidFill>
              <a:latin typeface="+mj-lt"/>
              <a:ea typeface="+mj-ea"/>
              <a:cs typeface="+mj-cs"/>
            </a:endParaRPr>
          </a:p>
        </p:txBody>
      </p:sp>
      <p:sp>
        <p:nvSpPr>
          <p:cNvPr id="4" name="TextBox 3">
            <a:extLst>
              <a:ext uri="{FF2B5EF4-FFF2-40B4-BE49-F238E27FC236}">
                <a16:creationId xmlns:a16="http://schemas.microsoft.com/office/drawing/2014/main" id="{03BB9529-E469-D9A9-336F-F0C65FC17471}"/>
              </a:ext>
            </a:extLst>
          </p:cNvPr>
          <p:cNvSpPr txBox="1"/>
          <p:nvPr/>
        </p:nvSpPr>
        <p:spPr>
          <a:xfrm>
            <a:off x="6391275" y="2462212"/>
            <a:ext cx="529113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accent1"/>
                </a:solidFill>
                <a:latin typeface="Calibri"/>
                <a:cs typeface="Calibri"/>
              </a:rPr>
              <a:t>To identify services and resources that are available to and appropriate for a homeless student</a:t>
            </a:r>
            <a:endParaRPr lang="en-US">
              <a:solidFill>
                <a:schemeClr val="accent1"/>
              </a:solidFill>
              <a:latin typeface="Calibri"/>
              <a:cs typeface="Calibri"/>
            </a:endParaRPr>
          </a:p>
        </p:txBody>
      </p:sp>
      <p:pic>
        <p:nvPicPr>
          <p:cNvPr id="6" name="Picture 5" descr="A person standing in front of a classroom&#10;&#10;Description automatically generated">
            <a:extLst>
              <a:ext uri="{FF2B5EF4-FFF2-40B4-BE49-F238E27FC236}">
                <a16:creationId xmlns:a16="http://schemas.microsoft.com/office/drawing/2014/main" id="{B92EEB30-EE3D-A97C-6C66-3E0CF2D06DE5}"/>
              </a:ext>
            </a:extLst>
          </p:cNvPr>
          <p:cNvPicPr>
            <a:picLocks noChangeAspect="1"/>
          </p:cNvPicPr>
          <p:nvPr/>
        </p:nvPicPr>
        <p:blipFill>
          <a:blip r:embed="rId2"/>
          <a:stretch>
            <a:fillRect/>
          </a:stretch>
        </p:blipFill>
        <p:spPr>
          <a:xfrm>
            <a:off x="926306" y="2338653"/>
            <a:ext cx="4755355" cy="2668849"/>
          </a:xfrm>
          <a:prstGeom prst="rect">
            <a:avLst/>
          </a:prstGeom>
        </p:spPr>
      </p:pic>
    </p:spTree>
    <p:extLst>
      <p:ext uri="{BB962C8B-B14F-4D97-AF65-F5344CB8AC3E}">
        <p14:creationId xmlns:p14="http://schemas.microsoft.com/office/powerpoint/2010/main" val="2992189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32ED4D6-C7DA-99DF-4E5B-5E108389220D}"/>
              </a:ext>
            </a:extLst>
          </p:cNvPr>
          <p:cNvSpPr txBox="1"/>
          <p:nvPr/>
        </p:nvSpPr>
        <p:spPr>
          <a:xfrm>
            <a:off x="581193" y="729658"/>
            <a:ext cx="11029616" cy="98833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spcBef>
                <a:spcPct val="0"/>
              </a:spcBef>
              <a:spcAft>
                <a:spcPts val="600"/>
              </a:spcAft>
            </a:pPr>
            <a:r>
              <a:rPr lang="en-US" sz="4400" b="1" kern="1200" cap="all">
                <a:solidFill>
                  <a:schemeClr val="bg1"/>
                </a:solidFill>
                <a:latin typeface="Calibri"/>
                <a:ea typeface="+mj-ea"/>
                <a:cs typeface="Calibri"/>
              </a:rPr>
              <a:t>HOUSE LIAISON</a:t>
            </a:r>
            <a:r>
              <a:rPr lang="en-US" sz="2800" b="0" kern="1200" cap="all">
                <a:solidFill>
                  <a:schemeClr val="bg1"/>
                </a:solidFill>
                <a:latin typeface="+mj-lt"/>
                <a:ea typeface="+mj-ea"/>
                <a:cs typeface="+mj-cs"/>
              </a:rPr>
              <a:t> </a:t>
            </a:r>
            <a:endParaRPr lang="en-US">
              <a:ea typeface="+mj-ea"/>
              <a:cs typeface="+mj-cs"/>
            </a:endParaRPr>
          </a:p>
        </p:txBody>
      </p:sp>
      <p:sp>
        <p:nvSpPr>
          <p:cNvPr id="2" name="TextBox 1">
            <a:extLst>
              <a:ext uri="{FF2B5EF4-FFF2-40B4-BE49-F238E27FC236}">
                <a16:creationId xmlns:a16="http://schemas.microsoft.com/office/drawing/2014/main" id="{D6422B02-AC80-A5E9-2F15-1A82E16DB9F5}"/>
              </a:ext>
            </a:extLst>
          </p:cNvPr>
          <p:cNvSpPr txBox="1"/>
          <p:nvPr/>
        </p:nvSpPr>
        <p:spPr>
          <a:xfrm>
            <a:off x="6188417" y="2228003"/>
            <a:ext cx="5422392" cy="3633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20000"/>
              </a:spcBef>
              <a:spcAft>
                <a:spcPts val="600"/>
              </a:spcAft>
              <a:buClr>
                <a:schemeClr val="accent2"/>
              </a:buClr>
              <a:buSzPct val="92000"/>
            </a:pPr>
            <a:endParaRPr lang="en-US" sz="2800">
              <a:solidFill>
                <a:schemeClr val="accent1"/>
              </a:solidFill>
              <a:latin typeface="Calibri"/>
              <a:cs typeface="Calibri"/>
            </a:endParaRPr>
          </a:p>
        </p:txBody>
      </p:sp>
      <p:sp>
        <p:nvSpPr>
          <p:cNvPr id="3" name="TextBox 2">
            <a:extLst>
              <a:ext uri="{FF2B5EF4-FFF2-40B4-BE49-F238E27FC236}">
                <a16:creationId xmlns:a16="http://schemas.microsoft.com/office/drawing/2014/main" id="{D23D8402-20E6-0D3F-A03C-5AEC748D2046}"/>
              </a:ext>
            </a:extLst>
          </p:cNvPr>
          <p:cNvSpPr txBox="1"/>
          <p:nvPr/>
        </p:nvSpPr>
        <p:spPr>
          <a:xfrm>
            <a:off x="581192" y="702156"/>
            <a:ext cx="11029616" cy="10138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2200" b="0" kern="1200" cap="all">
              <a:solidFill>
                <a:schemeClr val="bg1"/>
              </a:solidFill>
              <a:latin typeface="+mj-lt"/>
              <a:ea typeface="+mj-ea"/>
              <a:cs typeface="+mj-cs"/>
            </a:endParaRPr>
          </a:p>
        </p:txBody>
      </p:sp>
      <p:sp>
        <p:nvSpPr>
          <p:cNvPr id="4" name="TextBox 3">
            <a:extLst>
              <a:ext uri="{FF2B5EF4-FFF2-40B4-BE49-F238E27FC236}">
                <a16:creationId xmlns:a16="http://schemas.microsoft.com/office/drawing/2014/main" id="{03BB9529-E469-D9A9-336F-F0C65FC17471}"/>
              </a:ext>
            </a:extLst>
          </p:cNvPr>
          <p:cNvSpPr txBox="1"/>
          <p:nvPr/>
        </p:nvSpPr>
        <p:spPr>
          <a:xfrm>
            <a:off x="6391275" y="2462212"/>
            <a:ext cx="5291137"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1"/>
                </a:solidFill>
                <a:latin typeface="Calibri"/>
                <a:cs typeface="Calibri Light"/>
              </a:rPr>
              <a:t>To assist homeless students or students in care in applying for and receiving federal and State financial aid and available services. </a:t>
            </a:r>
            <a:endParaRPr lang="en-US" sz="3200">
              <a:solidFill>
                <a:schemeClr val="accent1"/>
              </a:solidFill>
              <a:latin typeface="Calibri"/>
            </a:endParaRPr>
          </a:p>
        </p:txBody>
      </p:sp>
      <p:pic>
        <p:nvPicPr>
          <p:cNvPr id="5" name="Picture 4" descr="A group of women wearing face masks&#10;&#10;Description automatically generated">
            <a:extLst>
              <a:ext uri="{FF2B5EF4-FFF2-40B4-BE49-F238E27FC236}">
                <a16:creationId xmlns:a16="http://schemas.microsoft.com/office/drawing/2014/main" id="{C97DA120-7458-626B-0D1F-723A204AD9D8}"/>
              </a:ext>
            </a:extLst>
          </p:cNvPr>
          <p:cNvPicPr>
            <a:picLocks noChangeAspect="1"/>
          </p:cNvPicPr>
          <p:nvPr/>
        </p:nvPicPr>
        <p:blipFill>
          <a:blip r:embed="rId2"/>
          <a:stretch>
            <a:fillRect/>
          </a:stretch>
        </p:blipFill>
        <p:spPr>
          <a:xfrm>
            <a:off x="973931" y="2574688"/>
            <a:ext cx="4552949" cy="2720656"/>
          </a:xfrm>
          <a:prstGeom prst="rect">
            <a:avLst/>
          </a:prstGeom>
        </p:spPr>
      </p:pic>
    </p:spTree>
    <p:extLst>
      <p:ext uri="{BB962C8B-B14F-4D97-AF65-F5344CB8AC3E}">
        <p14:creationId xmlns:p14="http://schemas.microsoft.com/office/powerpoint/2010/main" val="4114464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32ED4D6-C7DA-99DF-4E5B-5E108389220D}"/>
              </a:ext>
            </a:extLst>
          </p:cNvPr>
          <p:cNvSpPr txBox="1"/>
          <p:nvPr/>
        </p:nvSpPr>
        <p:spPr>
          <a:xfrm>
            <a:off x="581193" y="729658"/>
            <a:ext cx="11029616" cy="98833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spcBef>
                <a:spcPct val="0"/>
              </a:spcBef>
              <a:spcAft>
                <a:spcPts val="600"/>
              </a:spcAft>
            </a:pPr>
            <a:r>
              <a:rPr lang="en-US" sz="4400" b="1" kern="1200" cap="all">
                <a:solidFill>
                  <a:schemeClr val="bg1"/>
                </a:solidFill>
                <a:latin typeface="Calibri"/>
                <a:ea typeface="+mj-ea"/>
                <a:cs typeface="Calibri"/>
              </a:rPr>
              <a:t>HOUSE LIAISON</a:t>
            </a:r>
            <a:r>
              <a:rPr lang="en-US" sz="2800" b="0" kern="1200" cap="all">
                <a:solidFill>
                  <a:schemeClr val="bg1"/>
                </a:solidFill>
                <a:latin typeface="+mj-lt"/>
                <a:ea typeface="+mj-ea"/>
                <a:cs typeface="+mj-cs"/>
              </a:rPr>
              <a:t> </a:t>
            </a:r>
            <a:endParaRPr lang="en-US">
              <a:ea typeface="+mj-ea"/>
              <a:cs typeface="+mj-cs"/>
            </a:endParaRPr>
          </a:p>
        </p:txBody>
      </p:sp>
      <p:sp>
        <p:nvSpPr>
          <p:cNvPr id="2" name="TextBox 1">
            <a:extLst>
              <a:ext uri="{FF2B5EF4-FFF2-40B4-BE49-F238E27FC236}">
                <a16:creationId xmlns:a16="http://schemas.microsoft.com/office/drawing/2014/main" id="{D6422B02-AC80-A5E9-2F15-1A82E16DB9F5}"/>
              </a:ext>
            </a:extLst>
          </p:cNvPr>
          <p:cNvSpPr txBox="1"/>
          <p:nvPr/>
        </p:nvSpPr>
        <p:spPr>
          <a:xfrm>
            <a:off x="6188417" y="2228003"/>
            <a:ext cx="5422392" cy="3633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20000"/>
              </a:spcBef>
              <a:spcAft>
                <a:spcPts val="600"/>
              </a:spcAft>
              <a:buClr>
                <a:schemeClr val="accent2"/>
              </a:buClr>
              <a:buSzPct val="92000"/>
            </a:pPr>
            <a:endParaRPr lang="en-US" sz="2800">
              <a:solidFill>
                <a:schemeClr val="accent1"/>
              </a:solidFill>
              <a:latin typeface="Calibri"/>
              <a:cs typeface="Calibri"/>
            </a:endParaRPr>
          </a:p>
        </p:txBody>
      </p:sp>
      <p:sp>
        <p:nvSpPr>
          <p:cNvPr id="3" name="TextBox 2">
            <a:extLst>
              <a:ext uri="{FF2B5EF4-FFF2-40B4-BE49-F238E27FC236}">
                <a16:creationId xmlns:a16="http://schemas.microsoft.com/office/drawing/2014/main" id="{D23D8402-20E6-0D3F-A03C-5AEC748D2046}"/>
              </a:ext>
            </a:extLst>
          </p:cNvPr>
          <p:cNvSpPr txBox="1"/>
          <p:nvPr/>
        </p:nvSpPr>
        <p:spPr>
          <a:xfrm>
            <a:off x="581192" y="702156"/>
            <a:ext cx="11029616" cy="10138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2200" b="0" kern="1200" cap="all">
              <a:solidFill>
                <a:schemeClr val="bg1"/>
              </a:solidFill>
              <a:latin typeface="+mj-lt"/>
              <a:ea typeface="+mj-ea"/>
              <a:cs typeface="+mj-cs"/>
            </a:endParaRPr>
          </a:p>
        </p:txBody>
      </p:sp>
      <p:sp>
        <p:nvSpPr>
          <p:cNvPr id="4" name="TextBox 3">
            <a:extLst>
              <a:ext uri="{FF2B5EF4-FFF2-40B4-BE49-F238E27FC236}">
                <a16:creationId xmlns:a16="http://schemas.microsoft.com/office/drawing/2014/main" id="{03BB9529-E469-D9A9-336F-F0C65FC17471}"/>
              </a:ext>
            </a:extLst>
          </p:cNvPr>
          <p:cNvSpPr txBox="1"/>
          <p:nvPr/>
        </p:nvSpPr>
        <p:spPr>
          <a:xfrm>
            <a:off x="6391275" y="2462212"/>
            <a:ext cx="5291137" cy="28243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lnSpc>
                <a:spcPct val="90000"/>
              </a:lnSpc>
              <a:spcBef>
                <a:spcPts val="1000"/>
              </a:spcBef>
              <a:buFont typeface="Arial,Sans-Serif"/>
              <a:buChar char="•"/>
            </a:pPr>
            <a:endParaRPr lang="en-US" sz="2800">
              <a:solidFill>
                <a:srgbClr val="000000"/>
              </a:solidFill>
              <a:latin typeface="Calibri Light"/>
              <a:cs typeface="Calibri Light"/>
            </a:endParaRPr>
          </a:p>
          <a:p>
            <a:pPr>
              <a:lnSpc>
                <a:spcPct val="90000"/>
              </a:lnSpc>
              <a:spcBef>
                <a:spcPts val="1000"/>
              </a:spcBef>
            </a:pPr>
            <a:r>
              <a:rPr lang="en-US" sz="3200">
                <a:solidFill>
                  <a:schemeClr val="accent1"/>
                </a:solidFill>
                <a:latin typeface="Calibri"/>
                <a:cs typeface="Calibri Light"/>
              </a:rPr>
              <a:t>To track and monitor the graduation rate and retention rate of homeless students and students in care enrolled at the institution. </a:t>
            </a:r>
            <a:endParaRPr lang="en-US" sz="3200">
              <a:solidFill>
                <a:schemeClr val="accent1"/>
              </a:solidFill>
              <a:latin typeface="Calibri"/>
              <a:cs typeface="Calibri"/>
            </a:endParaRPr>
          </a:p>
        </p:txBody>
      </p:sp>
      <p:pic>
        <p:nvPicPr>
          <p:cNvPr id="6" name="Picture 5" descr="Close-up of four hands holding graduation caps with gold tassels against a blue sky">
            <a:extLst>
              <a:ext uri="{FF2B5EF4-FFF2-40B4-BE49-F238E27FC236}">
                <a16:creationId xmlns:a16="http://schemas.microsoft.com/office/drawing/2014/main" id="{00F52238-061A-069E-19AE-6B62617B10B1}"/>
              </a:ext>
            </a:extLst>
          </p:cNvPr>
          <p:cNvPicPr>
            <a:picLocks noChangeAspect="1"/>
          </p:cNvPicPr>
          <p:nvPr/>
        </p:nvPicPr>
        <p:blipFill>
          <a:blip r:embed="rId2"/>
          <a:stretch>
            <a:fillRect/>
          </a:stretch>
        </p:blipFill>
        <p:spPr>
          <a:xfrm>
            <a:off x="997744" y="2312670"/>
            <a:ext cx="4600574" cy="3113722"/>
          </a:xfrm>
          <a:prstGeom prst="rect">
            <a:avLst/>
          </a:prstGeom>
        </p:spPr>
      </p:pic>
    </p:spTree>
    <p:extLst>
      <p:ext uri="{BB962C8B-B14F-4D97-AF65-F5344CB8AC3E}">
        <p14:creationId xmlns:p14="http://schemas.microsoft.com/office/powerpoint/2010/main" val="1468772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32ED4D6-C7DA-99DF-4E5B-5E108389220D}"/>
              </a:ext>
            </a:extLst>
          </p:cNvPr>
          <p:cNvSpPr txBox="1"/>
          <p:nvPr/>
        </p:nvSpPr>
        <p:spPr>
          <a:xfrm>
            <a:off x="581193" y="729658"/>
            <a:ext cx="11029616" cy="98833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spcBef>
                <a:spcPct val="0"/>
              </a:spcBef>
              <a:spcAft>
                <a:spcPts val="600"/>
              </a:spcAft>
            </a:pPr>
            <a:r>
              <a:rPr lang="en-US" sz="4400" b="1" kern="1200" cap="all">
                <a:solidFill>
                  <a:schemeClr val="bg1"/>
                </a:solidFill>
                <a:latin typeface="Calibri"/>
                <a:ea typeface="+mj-ea"/>
                <a:cs typeface="Calibri"/>
              </a:rPr>
              <a:t>HOUSE LIAISON</a:t>
            </a:r>
            <a:r>
              <a:rPr lang="en-US" sz="2800" b="0" kern="1200" cap="all">
                <a:solidFill>
                  <a:schemeClr val="bg1"/>
                </a:solidFill>
                <a:latin typeface="+mj-lt"/>
                <a:ea typeface="+mj-ea"/>
                <a:cs typeface="+mj-cs"/>
              </a:rPr>
              <a:t> </a:t>
            </a:r>
            <a:endParaRPr lang="en-US">
              <a:ea typeface="+mj-ea"/>
              <a:cs typeface="+mj-cs"/>
            </a:endParaRPr>
          </a:p>
        </p:txBody>
      </p:sp>
      <p:sp>
        <p:nvSpPr>
          <p:cNvPr id="2" name="TextBox 1">
            <a:extLst>
              <a:ext uri="{FF2B5EF4-FFF2-40B4-BE49-F238E27FC236}">
                <a16:creationId xmlns:a16="http://schemas.microsoft.com/office/drawing/2014/main" id="{D6422B02-AC80-A5E9-2F15-1A82E16DB9F5}"/>
              </a:ext>
            </a:extLst>
          </p:cNvPr>
          <p:cNvSpPr txBox="1"/>
          <p:nvPr/>
        </p:nvSpPr>
        <p:spPr>
          <a:xfrm>
            <a:off x="6188417" y="2228003"/>
            <a:ext cx="5422392" cy="3633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20000"/>
              </a:spcBef>
              <a:spcAft>
                <a:spcPts val="600"/>
              </a:spcAft>
              <a:buClr>
                <a:schemeClr val="accent2"/>
              </a:buClr>
              <a:buSzPct val="92000"/>
            </a:pPr>
            <a:endParaRPr lang="en-US" sz="2800">
              <a:solidFill>
                <a:schemeClr val="accent1"/>
              </a:solidFill>
              <a:latin typeface="Calibri"/>
              <a:cs typeface="Calibri"/>
            </a:endParaRPr>
          </a:p>
        </p:txBody>
      </p:sp>
      <p:sp>
        <p:nvSpPr>
          <p:cNvPr id="3" name="TextBox 2">
            <a:extLst>
              <a:ext uri="{FF2B5EF4-FFF2-40B4-BE49-F238E27FC236}">
                <a16:creationId xmlns:a16="http://schemas.microsoft.com/office/drawing/2014/main" id="{D23D8402-20E6-0D3F-A03C-5AEC748D2046}"/>
              </a:ext>
            </a:extLst>
          </p:cNvPr>
          <p:cNvSpPr txBox="1"/>
          <p:nvPr/>
        </p:nvSpPr>
        <p:spPr>
          <a:xfrm>
            <a:off x="581192" y="702156"/>
            <a:ext cx="11029616" cy="10138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2200" b="0" kern="1200" cap="all">
              <a:solidFill>
                <a:schemeClr val="bg1"/>
              </a:solidFill>
              <a:latin typeface="+mj-lt"/>
              <a:ea typeface="+mj-ea"/>
              <a:cs typeface="+mj-cs"/>
            </a:endParaRPr>
          </a:p>
        </p:txBody>
      </p:sp>
      <p:sp>
        <p:nvSpPr>
          <p:cNvPr id="4" name="TextBox 3">
            <a:extLst>
              <a:ext uri="{FF2B5EF4-FFF2-40B4-BE49-F238E27FC236}">
                <a16:creationId xmlns:a16="http://schemas.microsoft.com/office/drawing/2014/main" id="{03BB9529-E469-D9A9-336F-F0C65FC17471}"/>
              </a:ext>
            </a:extLst>
          </p:cNvPr>
          <p:cNvSpPr txBox="1"/>
          <p:nvPr/>
        </p:nvSpPr>
        <p:spPr>
          <a:xfrm>
            <a:off x="6319838" y="2224087"/>
            <a:ext cx="5291137" cy="40811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3200">
                <a:solidFill>
                  <a:schemeClr val="accent1"/>
                </a:solidFill>
                <a:latin typeface="Calibri"/>
                <a:cs typeface="Calibri Light"/>
              </a:rPr>
              <a:t>To publish on the institution's website information about the services and resources available through the institution's liaison, as well as contact information for local, State, and federal services. </a:t>
            </a:r>
            <a:endParaRPr lang="en-US" sz="3200">
              <a:solidFill>
                <a:schemeClr val="accent1"/>
              </a:solidFill>
              <a:latin typeface="Calibri"/>
              <a:cs typeface="Calibri"/>
            </a:endParaRPr>
          </a:p>
        </p:txBody>
      </p:sp>
      <p:pic>
        <p:nvPicPr>
          <p:cNvPr id="5" name="Picture 4" descr="Sunlit desk">
            <a:extLst>
              <a:ext uri="{FF2B5EF4-FFF2-40B4-BE49-F238E27FC236}">
                <a16:creationId xmlns:a16="http://schemas.microsoft.com/office/drawing/2014/main" id="{415A9734-3EF5-4A82-2C0E-A0305FCFF666}"/>
              </a:ext>
            </a:extLst>
          </p:cNvPr>
          <p:cNvPicPr>
            <a:picLocks noChangeAspect="1"/>
          </p:cNvPicPr>
          <p:nvPr/>
        </p:nvPicPr>
        <p:blipFill>
          <a:blip r:embed="rId2"/>
          <a:stretch>
            <a:fillRect/>
          </a:stretch>
        </p:blipFill>
        <p:spPr>
          <a:xfrm>
            <a:off x="1069181" y="2679330"/>
            <a:ext cx="4398168" cy="2939997"/>
          </a:xfrm>
          <a:prstGeom prst="rect">
            <a:avLst/>
          </a:prstGeom>
        </p:spPr>
      </p:pic>
    </p:spTree>
    <p:extLst>
      <p:ext uri="{BB962C8B-B14F-4D97-AF65-F5344CB8AC3E}">
        <p14:creationId xmlns:p14="http://schemas.microsoft.com/office/powerpoint/2010/main" val="3142434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32ED4D6-C7DA-99DF-4E5B-5E108389220D}"/>
              </a:ext>
            </a:extLst>
          </p:cNvPr>
          <p:cNvSpPr txBox="1"/>
          <p:nvPr/>
        </p:nvSpPr>
        <p:spPr>
          <a:xfrm>
            <a:off x="581193" y="729658"/>
            <a:ext cx="11029616" cy="98833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spcBef>
                <a:spcPct val="0"/>
              </a:spcBef>
              <a:spcAft>
                <a:spcPts val="600"/>
              </a:spcAft>
            </a:pPr>
            <a:r>
              <a:rPr lang="en-US" sz="4400" b="1" kern="1200" cap="all">
                <a:solidFill>
                  <a:schemeClr val="bg1"/>
                </a:solidFill>
                <a:latin typeface="Calibri"/>
                <a:ea typeface="+mj-ea"/>
                <a:cs typeface="Calibri"/>
              </a:rPr>
              <a:t>HOUSE LIAISON</a:t>
            </a:r>
            <a:r>
              <a:rPr lang="en-US" sz="2800" b="0" kern="1200" cap="all">
                <a:solidFill>
                  <a:schemeClr val="bg1"/>
                </a:solidFill>
                <a:latin typeface="+mj-lt"/>
                <a:ea typeface="+mj-ea"/>
                <a:cs typeface="+mj-cs"/>
              </a:rPr>
              <a:t> </a:t>
            </a:r>
            <a:endParaRPr lang="en-US">
              <a:ea typeface="+mj-ea"/>
              <a:cs typeface="+mj-cs"/>
            </a:endParaRPr>
          </a:p>
        </p:txBody>
      </p:sp>
      <p:sp>
        <p:nvSpPr>
          <p:cNvPr id="2" name="TextBox 1">
            <a:extLst>
              <a:ext uri="{FF2B5EF4-FFF2-40B4-BE49-F238E27FC236}">
                <a16:creationId xmlns:a16="http://schemas.microsoft.com/office/drawing/2014/main" id="{D6422B02-AC80-A5E9-2F15-1A82E16DB9F5}"/>
              </a:ext>
            </a:extLst>
          </p:cNvPr>
          <p:cNvSpPr txBox="1"/>
          <p:nvPr/>
        </p:nvSpPr>
        <p:spPr>
          <a:xfrm>
            <a:off x="6188417" y="2228003"/>
            <a:ext cx="5422392" cy="3633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20000"/>
              </a:spcBef>
              <a:spcAft>
                <a:spcPts val="600"/>
              </a:spcAft>
              <a:buClr>
                <a:schemeClr val="accent2"/>
              </a:buClr>
              <a:buSzPct val="92000"/>
            </a:pPr>
            <a:endParaRPr lang="en-US" sz="2800">
              <a:solidFill>
                <a:schemeClr val="accent1"/>
              </a:solidFill>
              <a:latin typeface="Calibri"/>
              <a:cs typeface="Calibri"/>
            </a:endParaRPr>
          </a:p>
        </p:txBody>
      </p:sp>
      <p:sp>
        <p:nvSpPr>
          <p:cNvPr id="3" name="TextBox 2">
            <a:extLst>
              <a:ext uri="{FF2B5EF4-FFF2-40B4-BE49-F238E27FC236}">
                <a16:creationId xmlns:a16="http://schemas.microsoft.com/office/drawing/2014/main" id="{D23D8402-20E6-0D3F-A03C-5AEC748D2046}"/>
              </a:ext>
            </a:extLst>
          </p:cNvPr>
          <p:cNvSpPr txBox="1"/>
          <p:nvPr/>
        </p:nvSpPr>
        <p:spPr>
          <a:xfrm>
            <a:off x="581192" y="702156"/>
            <a:ext cx="11029616" cy="10138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2200" b="0" kern="1200" cap="all">
              <a:solidFill>
                <a:schemeClr val="bg1"/>
              </a:solidFill>
              <a:latin typeface="+mj-lt"/>
              <a:ea typeface="+mj-ea"/>
              <a:cs typeface="+mj-cs"/>
            </a:endParaRPr>
          </a:p>
        </p:txBody>
      </p:sp>
      <p:sp>
        <p:nvSpPr>
          <p:cNvPr id="4" name="TextBox 3">
            <a:extLst>
              <a:ext uri="{FF2B5EF4-FFF2-40B4-BE49-F238E27FC236}">
                <a16:creationId xmlns:a16="http://schemas.microsoft.com/office/drawing/2014/main" id="{03BB9529-E469-D9A9-336F-F0C65FC17471}"/>
              </a:ext>
            </a:extLst>
          </p:cNvPr>
          <p:cNvSpPr txBox="1"/>
          <p:nvPr/>
        </p:nvSpPr>
        <p:spPr>
          <a:xfrm>
            <a:off x="5653089" y="2450306"/>
            <a:ext cx="5803105" cy="319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3200">
                <a:solidFill>
                  <a:schemeClr val="accent1"/>
                </a:solidFill>
                <a:latin typeface="Calibri"/>
                <a:cs typeface="Calibri Light"/>
              </a:rPr>
              <a:t>To develop a plan to provide access to on-campus housing or to suitable off-campus housing between academic breaks to homeless students or students in care enrolled at the institution. </a:t>
            </a:r>
            <a:endParaRPr lang="en-US" sz="3200">
              <a:solidFill>
                <a:schemeClr val="accent1"/>
              </a:solidFill>
              <a:latin typeface="Calibri"/>
              <a:cs typeface="Calibri"/>
            </a:endParaRPr>
          </a:p>
        </p:txBody>
      </p:sp>
      <p:pic>
        <p:nvPicPr>
          <p:cNvPr id="6" name="Picture 5" descr="Facade of modern apartment building">
            <a:extLst>
              <a:ext uri="{FF2B5EF4-FFF2-40B4-BE49-F238E27FC236}">
                <a16:creationId xmlns:a16="http://schemas.microsoft.com/office/drawing/2014/main" id="{A8251036-9762-B2DF-BEFA-32FF205DAC32}"/>
              </a:ext>
            </a:extLst>
          </p:cNvPr>
          <p:cNvPicPr>
            <a:picLocks noChangeAspect="1"/>
          </p:cNvPicPr>
          <p:nvPr/>
        </p:nvPicPr>
        <p:blipFill>
          <a:blip r:embed="rId2"/>
          <a:stretch>
            <a:fillRect/>
          </a:stretch>
        </p:blipFill>
        <p:spPr>
          <a:xfrm>
            <a:off x="390525" y="2069911"/>
            <a:ext cx="2862262" cy="1849020"/>
          </a:xfrm>
          <a:prstGeom prst="rect">
            <a:avLst/>
          </a:prstGeom>
        </p:spPr>
      </p:pic>
      <p:pic>
        <p:nvPicPr>
          <p:cNvPr id="8" name="Picture 7" descr="Tiny paper houses erected on a white background">
            <a:extLst>
              <a:ext uri="{FF2B5EF4-FFF2-40B4-BE49-F238E27FC236}">
                <a16:creationId xmlns:a16="http://schemas.microsoft.com/office/drawing/2014/main" id="{2E5C9EA2-A3C6-8314-4F55-534FA4776115}"/>
              </a:ext>
            </a:extLst>
          </p:cNvPr>
          <p:cNvPicPr>
            <a:picLocks noChangeAspect="1"/>
          </p:cNvPicPr>
          <p:nvPr/>
        </p:nvPicPr>
        <p:blipFill>
          <a:blip r:embed="rId3"/>
          <a:stretch>
            <a:fillRect/>
          </a:stretch>
        </p:blipFill>
        <p:spPr>
          <a:xfrm>
            <a:off x="390525" y="4038600"/>
            <a:ext cx="2862262" cy="1900237"/>
          </a:xfrm>
          <a:prstGeom prst="rect">
            <a:avLst/>
          </a:prstGeom>
        </p:spPr>
      </p:pic>
    </p:spTree>
    <p:extLst>
      <p:ext uri="{BB962C8B-B14F-4D97-AF65-F5344CB8AC3E}">
        <p14:creationId xmlns:p14="http://schemas.microsoft.com/office/powerpoint/2010/main" val="2016769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32ED4D6-C7DA-99DF-4E5B-5E108389220D}"/>
              </a:ext>
            </a:extLst>
          </p:cNvPr>
          <p:cNvSpPr txBox="1"/>
          <p:nvPr/>
        </p:nvSpPr>
        <p:spPr>
          <a:xfrm>
            <a:off x="581193" y="729658"/>
            <a:ext cx="11029616" cy="98833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spcBef>
                <a:spcPct val="0"/>
              </a:spcBef>
              <a:spcAft>
                <a:spcPts val="600"/>
              </a:spcAft>
            </a:pPr>
            <a:r>
              <a:rPr lang="en-US" sz="4400" b="1" kern="1200" cap="all">
                <a:solidFill>
                  <a:schemeClr val="bg1"/>
                </a:solidFill>
                <a:latin typeface="Calibri"/>
                <a:ea typeface="+mj-ea"/>
                <a:cs typeface="Calibri"/>
              </a:rPr>
              <a:t>HOUSE LIAISON</a:t>
            </a:r>
            <a:r>
              <a:rPr lang="en-US" sz="2800" b="0" kern="1200" cap="all">
                <a:solidFill>
                  <a:schemeClr val="bg1"/>
                </a:solidFill>
                <a:latin typeface="+mj-lt"/>
                <a:ea typeface="+mj-ea"/>
                <a:cs typeface="+mj-cs"/>
              </a:rPr>
              <a:t> </a:t>
            </a:r>
            <a:endParaRPr lang="en-US">
              <a:ea typeface="+mj-ea"/>
              <a:cs typeface="+mj-cs"/>
            </a:endParaRPr>
          </a:p>
        </p:txBody>
      </p:sp>
      <p:sp>
        <p:nvSpPr>
          <p:cNvPr id="2" name="TextBox 1">
            <a:extLst>
              <a:ext uri="{FF2B5EF4-FFF2-40B4-BE49-F238E27FC236}">
                <a16:creationId xmlns:a16="http://schemas.microsoft.com/office/drawing/2014/main" id="{D6422B02-AC80-A5E9-2F15-1A82E16DB9F5}"/>
              </a:ext>
            </a:extLst>
          </p:cNvPr>
          <p:cNvSpPr txBox="1"/>
          <p:nvPr/>
        </p:nvSpPr>
        <p:spPr>
          <a:xfrm>
            <a:off x="6188417" y="2228003"/>
            <a:ext cx="5422392" cy="3633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20000"/>
              </a:spcBef>
              <a:spcAft>
                <a:spcPts val="600"/>
              </a:spcAft>
              <a:buClr>
                <a:schemeClr val="accent2"/>
              </a:buClr>
              <a:buSzPct val="92000"/>
            </a:pPr>
            <a:endParaRPr lang="en-US" sz="2800">
              <a:solidFill>
                <a:schemeClr val="accent1"/>
              </a:solidFill>
              <a:latin typeface="Calibri"/>
              <a:cs typeface="Calibri"/>
            </a:endParaRPr>
          </a:p>
        </p:txBody>
      </p:sp>
      <p:sp>
        <p:nvSpPr>
          <p:cNvPr id="3" name="TextBox 2">
            <a:extLst>
              <a:ext uri="{FF2B5EF4-FFF2-40B4-BE49-F238E27FC236}">
                <a16:creationId xmlns:a16="http://schemas.microsoft.com/office/drawing/2014/main" id="{D23D8402-20E6-0D3F-A03C-5AEC748D2046}"/>
              </a:ext>
            </a:extLst>
          </p:cNvPr>
          <p:cNvSpPr txBox="1"/>
          <p:nvPr/>
        </p:nvSpPr>
        <p:spPr>
          <a:xfrm>
            <a:off x="581192" y="702156"/>
            <a:ext cx="11029616" cy="10138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2200" b="0" kern="1200" cap="all">
              <a:solidFill>
                <a:schemeClr val="bg1"/>
              </a:solidFill>
              <a:latin typeface="+mj-lt"/>
              <a:ea typeface="+mj-ea"/>
              <a:cs typeface="+mj-cs"/>
            </a:endParaRPr>
          </a:p>
        </p:txBody>
      </p:sp>
      <p:sp>
        <p:nvSpPr>
          <p:cNvPr id="4" name="TextBox 3">
            <a:extLst>
              <a:ext uri="{FF2B5EF4-FFF2-40B4-BE49-F238E27FC236}">
                <a16:creationId xmlns:a16="http://schemas.microsoft.com/office/drawing/2014/main" id="{03BB9529-E469-D9A9-336F-F0C65FC17471}"/>
              </a:ext>
            </a:extLst>
          </p:cNvPr>
          <p:cNvSpPr txBox="1"/>
          <p:nvPr/>
        </p:nvSpPr>
        <p:spPr>
          <a:xfrm>
            <a:off x="4914902" y="2224087"/>
            <a:ext cx="6862761" cy="37661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US" sz="3200">
                <a:solidFill>
                  <a:schemeClr val="accent1"/>
                </a:solidFill>
                <a:latin typeface="Calibri"/>
                <a:cs typeface="Calibri Light"/>
              </a:rPr>
              <a:t>To act as an intermediary between a homeless student or student in care and the office of financial aid, student support services, and campus housing services. </a:t>
            </a:r>
          </a:p>
          <a:p>
            <a:pPr marL="285750" indent="-285750">
              <a:lnSpc>
                <a:spcPct val="90000"/>
              </a:lnSpc>
              <a:spcBef>
                <a:spcPts val="1000"/>
              </a:spcBef>
              <a:buFont typeface="Arial,Sans-Serif"/>
              <a:buChar char="•"/>
            </a:pPr>
            <a:r>
              <a:rPr lang="en-US" sz="3200">
                <a:solidFill>
                  <a:schemeClr val="accent1"/>
                </a:solidFill>
                <a:latin typeface="Calibri"/>
                <a:cs typeface="Calibri Light"/>
              </a:rPr>
              <a:t>To connect a homeless student or student in care to a local continuum of care program.</a:t>
            </a:r>
            <a:endParaRPr lang="en-US" sz="3200">
              <a:solidFill>
                <a:schemeClr val="accent1"/>
              </a:solidFill>
              <a:latin typeface="Calibri"/>
            </a:endParaRPr>
          </a:p>
        </p:txBody>
      </p:sp>
      <p:pic>
        <p:nvPicPr>
          <p:cNvPr id="5" name="Picture 4" descr="A picture containing outdoor, tree, skating, person&#10;&#10;Description automatically generated">
            <a:extLst>
              <a:ext uri="{FF2B5EF4-FFF2-40B4-BE49-F238E27FC236}">
                <a16:creationId xmlns:a16="http://schemas.microsoft.com/office/drawing/2014/main" id="{A1EA7AC8-C764-F8E7-1A57-60A4BA5E746C}"/>
              </a:ext>
            </a:extLst>
          </p:cNvPr>
          <p:cNvPicPr>
            <a:picLocks noChangeAspect="1"/>
          </p:cNvPicPr>
          <p:nvPr/>
        </p:nvPicPr>
        <p:blipFill>
          <a:blip r:embed="rId2"/>
          <a:stretch>
            <a:fillRect/>
          </a:stretch>
        </p:blipFill>
        <p:spPr>
          <a:xfrm>
            <a:off x="927667" y="2097881"/>
            <a:ext cx="2466636" cy="3793332"/>
          </a:xfrm>
          <a:prstGeom prst="rect">
            <a:avLst/>
          </a:prstGeom>
        </p:spPr>
      </p:pic>
    </p:spTree>
    <p:extLst>
      <p:ext uri="{BB962C8B-B14F-4D97-AF65-F5344CB8AC3E}">
        <p14:creationId xmlns:p14="http://schemas.microsoft.com/office/powerpoint/2010/main" val="1716152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32ED4D6-C7DA-99DF-4E5B-5E108389220D}"/>
              </a:ext>
            </a:extLst>
          </p:cNvPr>
          <p:cNvSpPr txBox="1"/>
          <p:nvPr/>
        </p:nvSpPr>
        <p:spPr>
          <a:xfrm>
            <a:off x="581193" y="729658"/>
            <a:ext cx="11029616" cy="98833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spcBef>
                <a:spcPct val="0"/>
              </a:spcBef>
              <a:spcAft>
                <a:spcPts val="600"/>
              </a:spcAft>
            </a:pPr>
            <a:r>
              <a:rPr lang="en-US" sz="4400" b="1" kern="1200" cap="all">
                <a:solidFill>
                  <a:schemeClr val="bg1"/>
                </a:solidFill>
                <a:latin typeface="Calibri"/>
                <a:ea typeface="+mj-ea"/>
                <a:cs typeface="Calibri"/>
              </a:rPr>
              <a:t>HOUSE LIAISON</a:t>
            </a:r>
            <a:r>
              <a:rPr lang="en-US" sz="2800" b="0" kern="1200" cap="all">
                <a:solidFill>
                  <a:schemeClr val="bg1"/>
                </a:solidFill>
                <a:latin typeface="+mj-lt"/>
                <a:ea typeface="+mj-ea"/>
                <a:cs typeface="+mj-cs"/>
              </a:rPr>
              <a:t> </a:t>
            </a:r>
            <a:endParaRPr lang="en-US">
              <a:ea typeface="+mj-ea"/>
              <a:cs typeface="+mj-cs"/>
            </a:endParaRPr>
          </a:p>
        </p:txBody>
      </p:sp>
      <p:sp>
        <p:nvSpPr>
          <p:cNvPr id="2" name="TextBox 1">
            <a:extLst>
              <a:ext uri="{FF2B5EF4-FFF2-40B4-BE49-F238E27FC236}">
                <a16:creationId xmlns:a16="http://schemas.microsoft.com/office/drawing/2014/main" id="{D6422B02-AC80-A5E9-2F15-1A82E16DB9F5}"/>
              </a:ext>
            </a:extLst>
          </p:cNvPr>
          <p:cNvSpPr txBox="1"/>
          <p:nvPr/>
        </p:nvSpPr>
        <p:spPr>
          <a:xfrm>
            <a:off x="6188417" y="2228003"/>
            <a:ext cx="5422392" cy="3633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20000"/>
              </a:spcBef>
              <a:spcAft>
                <a:spcPts val="600"/>
              </a:spcAft>
              <a:buClr>
                <a:schemeClr val="accent2"/>
              </a:buClr>
              <a:buSzPct val="92000"/>
            </a:pPr>
            <a:endParaRPr lang="en-US" sz="2800">
              <a:solidFill>
                <a:schemeClr val="accent1"/>
              </a:solidFill>
              <a:latin typeface="Calibri"/>
              <a:cs typeface="Calibri"/>
            </a:endParaRPr>
          </a:p>
        </p:txBody>
      </p:sp>
      <p:sp>
        <p:nvSpPr>
          <p:cNvPr id="3" name="TextBox 2">
            <a:extLst>
              <a:ext uri="{FF2B5EF4-FFF2-40B4-BE49-F238E27FC236}">
                <a16:creationId xmlns:a16="http://schemas.microsoft.com/office/drawing/2014/main" id="{D23D8402-20E6-0D3F-A03C-5AEC748D2046}"/>
              </a:ext>
            </a:extLst>
          </p:cNvPr>
          <p:cNvSpPr txBox="1"/>
          <p:nvPr/>
        </p:nvSpPr>
        <p:spPr>
          <a:xfrm>
            <a:off x="581192" y="702156"/>
            <a:ext cx="11029616" cy="10138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2200" b="0" kern="1200" cap="all">
              <a:solidFill>
                <a:schemeClr val="bg1"/>
              </a:solidFill>
              <a:latin typeface="+mj-lt"/>
              <a:ea typeface="+mj-ea"/>
              <a:cs typeface="+mj-cs"/>
            </a:endParaRPr>
          </a:p>
        </p:txBody>
      </p:sp>
      <p:sp>
        <p:nvSpPr>
          <p:cNvPr id="4" name="TextBox 3">
            <a:extLst>
              <a:ext uri="{FF2B5EF4-FFF2-40B4-BE49-F238E27FC236}">
                <a16:creationId xmlns:a16="http://schemas.microsoft.com/office/drawing/2014/main" id="{03BB9529-E469-D9A9-336F-F0C65FC17471}"/>
              </a:ext>
            </a:extLst>
          </p:cNvPr>
          <p:cNvSpPr txBox="1"/>
          <p:nvPr/>
        </p:nvSpPr>
        <p:spPr>
          <a:xfrm>
            <a:off x="4402933" y="2736056"/>
            <a:ext cx="7636667" cy="20867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3600">
                <a:solidFill>
                  <a:schemeClr val="accent1"/>
                </a:solidFill>
                <a:latin typeface="Calibri"/>
                <a:cs typeface="Calibri Light"/>
              </a:rPr>
              <a:t>To train the institution's employees to identify students experiencing homelessness and to refer those students to the liaison. </a:t>
            </a:r>
            <a:endParaRPr lang="en-US"/>
          </a:p>
        </p:txBody>
      </p:sp>
      <p:pic>
        <p:nvPicPr>
          <p:cNvPr id="6" name="Picture 5" descr="Close-up of raised hands at office training with speaker out of focus in background">
            <a:extLst>
              <a:ext uri="{FF2B5EF4-FFF2-40B4-BE49-F238E27FC236}">
                <a16:creationId xmlns:a16="http://schemas.microsoft.com/office/drawing/2014/main" id="{0D52A598-369D-C5B7-B8C5-6585BF383AE7}"/>
              </a:ext>
            </a:extLst>
          </p:cNvPr>
          <p:cNvPicPr>
            <a:picLocks noChangeAspect="1"/>
          </p:cNvPicPr>
          <p:nvPr/>
        </p:nvPicPr>
        <p:blipFill>
          <a:blip r:embed="rId2"/>
          <a:stretch>
            <a:fillRect/>
          </a:stretch>
        </p:blipFill>
        <p:spPr>
          <a:xfrm>
            <a:off x="333375" y="2595562"/>
            <a:ext cx="3738563" cy="2488407"/>
          </a:xfrm>
          <a:prstGeom prst="rect">
            <a:avLst/>
          </a:prstGeom>
        </p:spPr>
      </p:pic>
    </p:spTree>
    <p:extLst>
      <p:ext uri="{BB962C8B-B14F-4D97-AF65-F5344CB8AC3E}">
        <p14:creationId xmlns:p14="http://schemas.microsoft.com/office/powerpoint/2010/main" val="3356097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C6782-1C9E-2DE2-9921-C1C1A03EF384}"/>
              </a:ext>
            </a:extLst>
          </p:cNvPr>
          <p:cNvSpPr>
            <a:spLocks noGrp="1"/>
          </p:cNvSpPr>
          <p:nvPr>
            <p:ph type="title"/>
          </p:nvPr>
        </p:nvSpPr>
        <p:spPr/>
        <p:txBody>
          <a:bodyPr>
            <a:normAutofit/>
          </a:bodyPr>
          <a:lstStyle/>
          <a:p>
            <a:r>
              <a:rPr lang="en-US" sz="4800"/>
              <a:t>About</a:t>
            </a:r>
          </a:p>
        </p:txBody>
      </p:sp>
      <p:sp>
        <p:nvSpPr>
          <p:cNvPr id="10" name="Content Placeholder 9">
            <a:extLst>
              <a:ext uri="{FF2B5EF4-FFF2-40B4-BE49-F238E27FC236}">
                <a16:creationId xmlns:a16="http://schemas.microsoft.com/office/drawing/2014/main" id="{CD1A60FD-4E0D-60FE-F64F-5E69DEB9A2C7}"/>
              </a:ext>
            </a:extLst>
          </p:cNvPr>
          <p:cNvSpPr>
            <a:spLocks noGrp="1"/>
          </p:cNvSpPr>
          <p:nvPr>
            <p:ph idx="1"/>
          </p:nvPr>
        </p:nvSpPr>
        <p:spPr>
          <a:xfrm>
            <a:off x="2306308" y="2488465"/>
            <a:ext cx="9689642" cy="1107649"/>
          </a:xfrm>
        </p:spPr>
        <p:txBody>
          <a:bodyPr>
            <a:noAutofit/>
          </a:bodyPr>
          <a:lstStyle/>
          <a:p>
            <a:pPr marL="0" indent="0">
              <a:buNone/>
            </a:pPr>
            <a:r>
              <a:rPr lang="en-US" sz="2400">
                <a:latin typeface="Montserrat"/>
              </a:rPr>
              <a:t>Since 1980, Chicago Coalition to end Homelessness (CCH) has advocated for a world where everyone has a safe, welcoming, and permanent place to call home.</a:t>
            </a:r>
          </a:p>
        </p:txBody>
      </p:sp>
      <p:sp>
        <p:nvSpPr>
          <p:cNvPr id="3" name="Content Placeholder 9">
            <a:extLst>
              <a:ext uri="{FF2B5EF4-FFF2-40B4-BE49-F238E27FC236}">
                <a16:creationId xmlns:a16="http://schemas.microsoft.com/office/drawing/2014/main" id="{C3D4FD40-D94D-D132-435C-230EDFD3A09F}"/>
              </a:ext>
            </a:extLst>
          </p:cNvPr>
          <p:cNvSpPr txBox="1">
            <a:spLocks/>
          </p:cNvSpPr>
          <p:nvPr/>
        </p:nvSpPr>
        <p:spPr>
          <a:xfrm>
            <a:off x="727172" y="4465786"/>
            <a:ext cx="11029615" cy="1398594"/>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sz="2400" i="0">
                <a:solidFill>
                  <a:srgbClr val="0470F1"/>
                </a:solidFill>
                <a:effectLst/>
                <a:latin typeface="Montserrat" pitchFamily="2" charset="0"/>
              </a:rPr>
              <a:t>Our Mission is building community power and advances racial equity through organizing, advocacy, legal assistance, and education to prevent and end homelessness because </a:t>
            </a:r>
            <a:br>
              <a:rPr lang="en-US" sz="2400" i="0">
                <a:solidFill>
                  <a:srgbClr val="0470F1"/>
                </a:solidFill>
                <a:effectLst/>
                <a:latin typeface="Montserrat" pitchFamily="2" charset="0"/>
              </a:rPr>
            </a:br>
            <a:r>
              <a:rPr lang="en-US" sz="2400" i="0">
                <a:solidFill>
                  <a:srgbClr val="0470F1"/>
                </a:solidFill>
                <a:effectLst/>
                <a:latin typeface="Montserrat" pitchFamily="2" charset="0"/>
              </a:rPr>
              <a:t>housing is a </a:t>
            </a:r>
            <a:r>
              <a:rPr lang="en-US" sz="2400" b="1" i="0">
                <a:solidFill>
                  <a:srgbClr val="0470F1"/>
                </a:solidFill>
                <a:effectLst/>
                <a:latin typeface="Montserrat" pitchFamily="2" charset="0"/>
              </a:rPr>
              <a:t>human right</a:t>
            </a:r>
            <a:r>
              <a:rPr lang="en-US" sz="2400" i="0">
                <a:solidFill>
                  <a:srgbClr val="0470F1"/>
                </a:solidFill>
                <a:effectLst/>
                <a:latin typeface="Montserrat" pitchFamily="2" charset="0"/>
              </a:rPr>
              <a:t>.</a:t>
            </a:r>
            <a:endParaRPr lang="en-US" sz="2400">
              <a:solidFill>
                <a:srgbClr val="0470F1"/>
              </a:solidFill>
            </a:endParaRPr>
          </a:p>
        </p:txBody>
      </p:sp>
      <p:pic>
        <p:nvPicPr>
          <p:cNvPr id="7" name="Picture 6" descr="A blue and yellow logo with a letter in the center&#10;&#10;Description automatically generated">
            <a:extLst>
              <a:ext uri="{FF2B5EF4-FFF2-40B4-BE49-F238E27FC236}">
                <a16:creationId xmlns:a16="http://schemas.microsoft.com/office/drawing/2014/main" id="{BB3CE1ED-4D70-910A-8762-1836B0F55E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44" y="1838753"/>
            <a:ext cx="1798664" cy="2694158"/>
          </a:xfrm>
          <a:prstGeom prst="rect">
            <a:avLst/>
          </a:prstGeom>
        </p:spPr>
      </p:pic>
      <p:pic>
        <p:nvPicPr>
          <p:cNvPr id="9" name="Picture 8" descr="A yellow line in the sky&#10;&#10;Description automatically generated">
            <a:extLst>
              <a:ext uri="{FF2B5EF4-FFF2-40B4-BE49-F238E27FC236}">
                <a16:creationId xmlns:a16="http://schemas.microsoft.com/office/drawing/2014/main" id="{ED6DCFF4-E651-5750-0F37-164274052DDC}"/>
              </a:ext>
            </a:extLst>
          </p:cNvPr>
          <p:cNvPicPr>
            <a:picLocks noChangeAspect="1"/>
          </p:cNvPicPr>
          <p:nvPr/>
        </p:nvPicPr>
        <p:blipFill>
          <a:blip r:embed="rId3">
            <a:extLst>
              <a:ext uri="{28A0092B-C50C-407E-A947-70E740481C1C}">
                <a14:useLocalDpi xmlns:a14="http://schemas.microsoft.com/office/drawing/2010/main" val="0"/>
              </a:ext>
            </a:extLst>
          </a:blip>
          <a:srcRect l="25823" t="43917" r="28522" b="43729"/>
          <a:stretch/>
        </p:blipFill>
        <p:spPr>
          <a:xfrm>
            <a:off x="2586182" y="5763491"/>
            <a:ext cx="2244438" cy="392353"/>
          </a:xfrm>
          <a:prstGeom prst="rect">
            <a:avLst/>
          </a:prstGeom>
        </p:spPr>
      </p:pic>
    </p:spTree>
    <p:extLst>
      <p:ext uri="{BB962C8B-B14F-4D97-AF65-F5344CB8AC3E}">
        <p14:creationId xmlns:p14="http://schemas.microsoft.com/office/powerpoint/2010/main" val="3594186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BB9529-E469-D9A9-336F-F0C65FC17471}"/>
              </a:ext>
            </a:extLst>
          </p:cNvPr>
          <p:cNvSpPr txBox="1"/>
          <p:nvPr/>
        </p:nvSpPr>
        <p:spPr>
          <a:xfrm>
            <a:off x="581191" y="1020431"/>
            <a:ext cx="10993549" cy="1475013"/>
          </a:xfrm>
          <a:prstGeom prst="rect">
            <a:avLst/>
          </a:prstGeom>
          <a:effectLst/>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3300" b="0" kern="1200" cap="all">
                <a:solidFill>
                  <a:schemeClr val="accent1"/>
                </a:solidFill>
                <a:latin typeface="Avenir LT Std 35 Light" panose="020B0402020203020204" pitchFamily="34" charset="0"/>
                <a:ea typeface="+mj-ea"/>
                <a:cs typeface="+mj-cs"/>
              </a:rPr>
              <a:t>Each institution that provides on-campus housing for students enrolled at the institution shall:</a:t>
            </a:r>
          </a:p>
        </p:txBody>
      </p:sp>
      <p:sp>
        <p:nvSpPr>
          <p:cNvPr id="7" name="TextBox 6">
            <a:extLst>
              <a:ext uri="{FF2B5EF4-FFF2-40B4-BE49-F238E27FC236}">
                <a16:creationId xmlns:a16="http://schemas.microsoft.com/office/drawing/2014/main" id="{732ED4D6-C7DA-99DF-4E5B-5E108389220D}"/>
              </a:ext>
            </a:extLst>
          </p:cNvPr>
          <p:cNvSpPr txBox="1"/>
          <p:nvPr/>
        </p:nvSpPr>
        <p:spPr>
          <a:xfrm>
            <a:off x="581193" y="729658"/>
            <a:ext cx="11029616" cy="98833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spcBef>
                <a:spcPct val="0"/>
              </a:spcBef>
              <a:spcAft>
                <a:spcPts val="600"/>
              </a:spcAft>
            </a:pPr>
            <a:endParaRPr lang="en-US">
              <a:solidFill>
                <a:schemeClr val="bg1"/>
              </a:solidFill>
              <a:ea typeface="+mj-ea"/>
              <a:cs typeface="+mj-cs"/>
            </a:endParaRPr>
          </a:p>
        </p:txBody>
      </p:sp>
      <p:sp>
        <p:nvSpPr>
          <p:cNvPr id="2" name="TextBox 1">
            <a:extLst>
              <a:ext uri="{FF2B5EF4-FFF2-40B4-BE49-F238E27FC236}">
                <a16:creationId xmlns:a16="http://schemas.microsoft.com/office/drawing/2014/main" id="{D6422B02-AC80-A5E9-2F15-1A82E16DB9F5}"/>
              </a:ext>
            </a:extLst>
          </p:cNvPr>
          <p:cNvSpPr txBox="1"/>
          <p:nvPr/>
        </p:nvSpPr>
        <p:spPr>
          <a:xfrm>
            <a:off x="6188417" y="2228003"/>
            <a:ext cx="5422392" cy="3633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20000"/>
              </a:spcBef>
              <a:spcAft>
                <a:spcPts val="600"/>
              </a:spcAft>
              <a:buClr>
                <a:schemeClr val="accent2"/>
              </a:buClr>
              <a:buSzPct val="92000"/>
            </a:pPr>
            <a:endParaRPr lang="en-US" sz="2800">
              <a:solidFill>
                <a:schemeClr val="accent1"/>
              </a:solidFill>
              <a:latin typeface="Calibri"/>
              <a:cs typeface="Calibri"/>
            </a:endParaRPr>
          </a:p>
        </p:txBody>
      </p:sp>
      <p:sp>
        <p:nvSpPr>
          <p:cNvPr id="3" name="TextBox 2">
            <a:extLst>
              <a:ext uri="{FF2B5EF4-FFF2-40B4-BE49-F238E27FC236}">
                <a16:creationId xmlns:a16="http://schemas.microsoft.com/office/drawing/2014/main" id="{D23D8402-20E6-0D3F-A03C-5AEC748D2046}"/>
              </a:ext>
            </a:extLst>
          </p:cNvPr>
          <p:cNvSpPr txBox="1"/>
          <p:nvPr/>
        </p:nvSpPr>
        <p:spPr>
          <a:xfrm>
            <a:off x="581192" y="702156"/>
            <a:ext cx="11029616" cy="10138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2200" b="0" kern="1200" cap="all">
              <a:solidFill>
                <a:schemeClr val="bg1"/>
              </a:solidFill>
              <a:latin typeface="+mj-lt"/>
              <a:ea typeface="+mj-ea"/>
              <a:cs typeface="+mj-cs"/>
            </a:endParaRPr>
          </a:p>
        </p:txBody>
      </p:sp>
      <p:pic>
        <p:nvPicPr>
          <p:cNvPr id="8" name="Picture 7" descr="Adults writing and consulting textbooks">
            <a:extLst>
              <a:ext uri="{FF2B5EF4-FFF2-40B4-BE49-F238E27FC236}">
                <a16:creationId xmlns:a16="http://schemas.microsoft.com/office/drawing/2014/main" id="{C1A8DEDD-C588-69E8-7712-663224661A97}"/>
              </a:ext>
            </a:extLst>
          </p:cNvPr>
          <p:cNvPicPr>
            <a:picLocks noChangeAspect="1"/>
          </p:cNvPicPr>
          <p:nvPr/>
        </p:nvPicPr>
        <p:blipFill>
          <a:blip r:embed="rId2"/>
          <a:stretch>
            <a:fillRect/>
          </a:stretch>
        </p:blipFill>
        <p:spPr>
          <a:xfrm>
            <a:off x="2224088" y="3366233"/>
            <a:ext cx="3552824" cy="2375813"/>
          </a:xfrm>
          <a:prstGeom prst="rect">
            <a:avLst/>
          </a:prstGeom>
        </p:spPr>
      </p:pic>
      <p:pic>
        <p:nvPicPr>
          <p:cNvPr id="9" name="Picture 8" descr="A group of people sitting at tables with computers&#10;&#10;Description automatically generated">
            <a:extLst>
              <a:ext uri="{FF2B5EF4-FFF2-40B4-BE49-F238E27FC236}">
                <a16:creationId xmlns:a16="http://schemas.microsoft.com/office/drawing/2014/main" id="{C13601C6-1545-C300-EDBB-448C89644F7C}"/>
              </a:ext>
            </a:extLst>
          </p:cNvPr>
          <p:cNvPicPr>
            <a:picLocks noChangeAspect="1"/>
          </p:cNvPicPr>
          <p:nvPr/>
        </p:nvPicPr>
        <p:blipFill>
          <a:blip r:embed="rId3"/>
          <a:stretch>
            <a:fillRect/>
          </a:stretch>
        </p:blipFill>
        <p:spPr>
          <a:xfrm>
            <a:off x="6034088" y="3313168"/>
            <a:ext cx="4219573" cy="2410507"/>
          </a:xfrm>
          <a:prstGeom prst="rect">
            <a:avLst/>
          </a:prstGeom>
        </p:spPr>
      </p:pic>
    </p:spTree>
    <p:extLst>
      <p:ext uri="{BB962C8B-B14F-4D97-AF65-F5344CB8AC3E}">
        <p14:creationId xmlns:p14="http://schemas.microsoft.com/office/powerpoint/2010/main" val="1621550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BB9529-E469-D9A9-336F-F0C65FC17471}"/>
              </a:ext>
            </a:extLst>
          </p:cNvPr>
          <p:cNvSpPr txBox="1"/>
          <p:nvPr/>
        </p:nvSpPr>
        <p:spPr>
          <a:xfrm>
            <a:off x="581191" y="1020431"/>
            <a:ext cx="10993549" cy="1475013"/>
          </a:xfrm>
          <a:prstGeom prst="rect">
            <a:avLst/>
          </a:prstGeom>
          <a:effectLst/>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3300" b="0" kern="1200" cap="all">
              <a:solidFill>
                <a:schemeClr val="accent1"/>
              </a:solidFill>
              <a:latin typeface="Avenir LT Std 35 Light" panose="020B0402020203020204" pitchFamily="34" charset="0"/>
              <a:ea typeface="+mj-ea"/>
              <a:cs typeface="+mj-cs"/>
            </a:endParaRPr>
          </a:p>
        </p:txBody>
      </p:sp>
      <p:sp>
        <p:nvSpPr>
          <p:cNvPr id="7" name="TextBox 6">
            <a:extLst>
              <a:ext uri="{FF2B5EF4-FFF2-40B4-BE49-F238E27FC236}">
                <a16:creationId xmlns:a16="http://schemas.microsoft.com/office/drawing/2014/main" id="{732ED4D6-C7DA-99DF-4E5B-5E108389220D}"/>
              </a:ext>
            </a:extLst>
          </p:cNvPr>
          <p:cNvSpPr txBox="1"/>
          <p:nvPr/>
        </p:nvSpPr>
        <p:spPr>
          <a:xfrm>
            <a:off x="581193" y="729658"/>
            <a:ext cx="11029616" cy="98833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spcBef>
                <a:spcPct val="0"/>
              </a:spcBef>
              <a:spcAft>
                <a:spcPts val="600"/>
              </a:spcAft>
            </a:pPr>
            <a:endParaRPr lang="en-US">
              <a:solidFill>
                <a:schemeClr val="bg1"/>
              </a:solidFill>
              <a:ea typeface="+mj-ea"/>
              <a:cs typeface="+mj-cs"/>
            </a:endParaRPr>
          </a:p>
        </p:txBody>
      </p:sp>
      <p:sp>
        <p:nvSpPr>
          <p:cNvPr id="2" name="TextBox 1">
            <a:extLst>
              <a:ext uri="{FF2B5EF4-FFF2-40B4-BE49-F238E27FC236}">
                <a16:creationId xmlns:a16="http://schemas.microsoft.com/office/drawing/2014/main" id="{D6422B02-AC80-A5E9-2F15-1A82E16DB9F5}"/>
              </a:ext>
            </a:extLst>
          </p:cNvPr>
          <p:cNvSpPr txBox="1"/>
          <p:nvPr/>
        </p:nvSpPr>
        <p:spPr>
          <a:xfrm>
            <a:off x="6188417" y="2228003"/>
            <a:ext cx="5422392" cy="3633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20000"/>
              </a:spcBef>
              <a:spcAft>
                <a:spcPts val="600"/>
              </a:spcAft>
              <a:buClr>
                <a:schemeClr val="accent2"/>
              </a:buClr>
              <a:buSzPct val="92000"/>
            </a:pPr>
            <a:endParaRPr lang="en-US" sz="2800">
              <a:solidFill>
                <a:schemeClr val="accent1"/>
              </a:solidFill>
              <a:latin typeface="Calibri"/>
              <a:cs typeface="Calibri"/>
            </a:endParaRPr>
          </a:p>
        </p:txBody>
      </p:sp>
      <p:sp>
        <p:nvSpPr>
          <p:cNvPr id="3" name="TextBox 2">
            <a:extLst>
              <a:ext uri="{FF2B5EF4-FFF2-40B4-BE49-F238E27FC236}">
                <a16:creationId xmlns:a16="http://schemas.microsoft.com/office/drawing/2014/main" id="{D23D8402-20E6-0D3F-A03C-5AEC748D2046}"/>
              </a:ext>
            </a:extLst>
          </p:cNvPr>
          <p:cNvSpPr txBox="1"/>
          <p:nvPr/>
        </p:nvSpPr>
        <p:spPr>
          <a:xfrm>
            <a:off x="581192" y="702156"/>
            <a:ext cx="11029616" cy="10138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2200" b="0" kern="1200" cap="all">
              <a:solidFill>
                <a:schemeClr val="bg1"/>
              </a:solidFill>
              <a:latin typeface="+mj-lt"/>
              <a:ea typeface="+mj-ea"/>
              <a:cs typeface="+mj-cs"/>
            </a:endParaRPr>
          </a:p>
        </p:txBody>
      </p:sp>
      <p:sp>
        <p:nvSpPr>
          <p:cNvPr id="5" name="TextBox 4">
            <a:extLst>
              <a:ext uri="{FF2B5EF4-FFF2-40B4-BE49-F238E27FC236}">
                <a16:creationId xmlns:a16="http://schemas.microsoft.com/office/drawing/2014/main" id="{945BB392-B52F-1329-8E30-0A3A5D7FBBC5}"/>
              </a:ext>
            </a:extLst>
          </p:cNvPr>
          <p:cNvSpPr txBox="1"/>
          <p:nvPr/>
        </p:nvSpPr>
        <p:spPr>
          <a:xfrm>
            <a:off x="390525" y="2057400"/>
            <a:ext cx="1138713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accent1"/>
                </a:solidFill>
                <a:latin typeface="Calibri"/>
                <a:cs typeface="Calibri"/>
              </a:rPr>
              <a:t>Grant priority for on-campus housing to students experiencing homelessness and students in care who are enrolled at the institution, including but not limited to, access to on-campus housing that remains open during academic breaks, and waive fees for the on-campus housing during academic breaks</a:t>
            </a:r>
            <a:endParaRPr lang="en-US">
              <a:solidFill>
                <a:schemeClr val="accent1"/>
              </a:solidFill>
              <a:latin typeface="Calibri"/>
              <a:cs typeface="Calibri"/>
            </a:endParaRPr>
          </a:p>
        </p:txBody>
      </p:sp>
      <p:sp>
        <p:nvSpPr>
          <p:cNvPr id="6" name="Title 5">
            <a:extLst>
              <a:ext uri="{FF2B5EF4-FFF2-40B4-BE49-F238E27FC236}">
                <a16:creationId xmlns:a16="http://schemas.microsoft.com/office/drawing/2014/main" id="{30E97A47-B8F0-C5C2-A1A5-EFE14947F7DE}"/>
              </a:ext>
            </a:extLst>
          </p:cNvPr>
          <p:cNvSpPr>
            <a:spLocks noGrp="1"/>
          </p:cNvSpPr>
          <p:nvPr>
            <p:ph type="title"/>
          </p:nvPr>
        </p:nvSpPr>
        <p:spPr>
          <a:xfrm>
            <a:off x="676442" y="630718"/>
            <a:ext cx="11029616" cy="1013800"/>
          </a:xfrm>
        </p:spPr>
        <p:txBody>
          <a:bodyPr>
            <a:normAutofit/>
          </a:bodyPr>
          <a:lstStyle/>
          <a:p>
            <a:pPr algn="ctr"/>
            <a:r>
              <a:rPr lang="en-US" sz="4400" b="1">
                <a:solidFill>
                  <a:srgbClr val="002060"/>
                </a:solidFill>
                <a:latin typeface="Calibri"/>
                <a:cs typeface="Calibri"/>
              </a:rPr>
              <a:t>Housing</a:t>
            </a:r>
            <a:endParaRPr lang="en-US" b="1"/>
          </a:p>
        </p:txBody>
      </p:sp>
    </p:spTree>
    <p:extLst>
      <p:ext uri="{BB962C8B-B14F-4D97-AF65-F5344CB8AC3E}">
        <p14:creationId xmlns:p14="http://schemas.microsoft.com/office/powerpoint/2010/main" val="1358602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BB9529-E469-D9A9-336F-F0C65FC17471}"/>
              </a:ext>
            </a:extLst>
          </p:cNvPr>
          <p:cNvSpPr txBox="1"/>
          <p:nvPr/>
        </p:nvSpPr>
        <p:spPr>
          <a:xfrm>
            <a:off x="581191" y="1020431"/>
            <a:ext cx="10993549" cy="1475013"/>
          </a:xfrm>
          <a:prstGeom prst="rect">
            <a:avLst/>
          </a:prstGeom>
          <a:effectLst/>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3300" b="0" kern="1200" cap="all">
              <a:solidFill>
                <a:schemeClr val="accent1"/>
              </a:solidFill>
              <a:latin typeface="Avenir LT Std 35 Light" panose="020B0402020203020204" pitchFamily="34" charset="0"/>
              <a:ea typeface="+mj-ea"/>
              <a:cs typeface="+mj-cs"/>
            </a:endParaRPr>
          </a:p>
        </p:txBody>
      </p:sp>
      <p:sp>
        <p:nvSpPr>
          <p:cNvPr id="7" name="TextBox 6">
            <a:extLst>
              <a:ext uri="{FF2B5EF4-FFF2-40B4-BE49-F238E27FC236}">
                <a16:creationId xmlns:a16="http://schemas.microsoft.com/office/drawing/2014/main" id="{732ED4D6-C7DA-99DF-4E5B-5E108389220D}"/>
              </a:ext>
            </a:extLst>
          </p:cNvPr>
          <p:cNvSpPr txBox="1"/>
          <p:nvPr/>
        </p:nvSpPr>
        <p:spPr>
          <a:xfrm>
            <a:off x="581193" y="729658"/>
            <a:ext cx="11029616" cy="98833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spcBef>
                <a:spcPct val="0"/>
              </a:spcBef>
              <a:spcAft>
                <a:spcPts val="600"/>
              </a:spcAft>
            </a:pPr>
            <a:endParaRPr lang="en-US">
              <a:solidFill>
                <a:schemeClr val="bg1"/>
              </a:solidFill>
              <a:ea typeface="+mj-ea"/>
              <a:cs typeface="+mj-cs"/>
            </a:endParaRPr>
          </a:p>
        </p:txBody>
      </p:sp>
      <p:sp>
        <p:nvSpPr>
          <p:cNvPr id="2" name="TextBox 1">
            <a:extLst>
              <a:ext uri="{FF2B5EF4-FFF2-40B4-BE49-F238E27FC236}">
                <a16:creationId xmlns:a16="http://schemas.microsoft.com/office/drawing/2014/main" id="{D6422B02-AC80-A5E9-2F15-1A82E16DB9F5}"/>
              </a:ext>
            </a:extLst>
          </p:cNvPr>
          <p:cNvSpPr txBox="1"/>
          <p:nvPr/>
        </p:nvSpPr>
        <p:spPr>
          <a:xfrm>
            <a:off x="6188417" y="2228003"/>
            <a:ext cx="5422392" cy="3633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20000"/>
              </a:spcBef>
              <a:spcAft>
                <a:spcPts val="600"/>
              </a:spcAft>
              <a:buClr>
                <a:schemeClr val="accent2"/>
              </a:buClr>
              <a:buSzPct val="92000"/>
            </a:pPr>
            <a:endParaRPr lang="en-US" sz="2800">
              <a:solidFill>
                <a:schemeClr val="accent1"/>
              </a:solidFill>
              <a:latin typeface="Calibri"/>
              <a:cs typeface="Calibri"/>
            </a:endParaRPr>
          </a:p>
        </p:txBody>
      </p:sp>
      <p:sp>
        <p:nvSpPr>
          <p:cNvPr id="3" name="TextBox 2">
            <a:extLst>
              <a:ext uri="{FF2B5EF4-FFF2-40B4-BE49-F238E27FC236}">
                <a16:creationId xmlns:a16="http://schemas.microsoft.com/office/drawing/2014/main" id="{D23D8402-20E6-0D3F-A03C-5AEC748D2046}"/>
              </a:ext>
            </a:extLst>
          </p:cNvPr>
          <p:cNvSpPr txBox="1"/>
          <p:nvPr/>
        </p:nvSpPr>
        <p:spPr>
          <a:xfrm>
            <a:off x="581192" y="702156"/>
            <a:ext cx="11029616" cy="10138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2200" b="0" kern="1200" cap="all">
              <a:solidFill>
                <a:schemeClr val="bg1"/>
              </a:solidFill>
              <a:latin typeface="+mj-lt"/>
              <a:ea typeface="+mj-ea"/>
              <a:cs typeface="+mj-cs"/>
            </a:endParaRPr>
          </a:p>
        </p:txBody>
      </p:sp>
      <p:sp>
        <p:nvSpPr>
          <p:cNvPr id="5" name="TextBox 4">
            <a:extLst>
              <a:ext uri="{FF2B5EF4-FFF2-40B4-BE49-F238E27FC236}">
                <a16:creationId xmlns:a16="http://schemas.microsoft.com/office/drawing/2014/main" id="{945BB392-B52F-1329-8E30-0A3A5D7FBBC5}"/>
              </a:ext>
            </a:extLst>
          </p:cNvPr>
          <p:cNvSpPr txBox="1"/>
          <p:nvPr/>
        </p:nvSpPr>
        <p:spPr>
          <a:xfrm>
            <a:off x="390525" y="2057400"/>
            <a:ext cx="552926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accent1"/>
                </a:solidFill>
                <a:latin typeface="Calibri"/>
                <a:cs typeface="Calibri Light"/>
              </a:rPr>
              <a:t>Allow students experiencing homelessness and students in care who are enrolled part-time at the institution to access on-campus housing.</a:t>
            </a:r>
            <a:endParaRPr lang="en-US">
              <a:solidFill>
                <a:schemeClr val="accent1"/>
              </a:solidFill>
              <a:latin typeface="Calibri"/>
            </a:endParaRPr>
          </a:p>
        </p:txBody>
      </p:sp>
      <p:sp>
        <p:nvSpPr>
          <p:cNvPr id="6" name="Title 5">
            <a:extLst>
              <a:ext uri="{FF2B5EF4-FFF2-40B4-BE49-F238E27FC236}">
                <a16:creationId xmlns:a16="http://schemas.microsoft.com/office/drawing/2014/main" id="{30E97A47-B8F0-C5C2-A1A5-EFE14947F7DE}"/>
              </a:ext>
            </a:extLst>
          </p:cNvPr>
          <p:cNvSpPr>
            <a:spLocks noGrp="1"/>
          </p:cNvSpPr>
          <p:nvPr>
            <p:ph type="title"/>
          </p:nvPr>
        </p:nvSpPr>
        <p:spPr>
          <a:xfrm>
            <a:off x="676442" y="630718"/>
            <a:ext cx="11029616" cy="1013800"/>
          </a:xfrm>
        </p:spPr>
        <p:txBody>
          <a:bodyPr>
            <a:normAutofit/>
          </a:bodyPr>
          <a:lstStyle/>
          <a:p>
            <a:pPr algn="ctr"/>
            <a:r>
              <a:rPr lang="en-US" sz="4400" b="1">
                <a:solidFill>
                  <a:srgbClr val="002060"/>
                </a:solidFill>
                <a:latin typeface="Calibri"/>
                <a:cs typeface="Calibri"/>
              </a:rPr>
              <a:t>Housing</a:t>
            </a:r>
            <a:endParaRPr lang="en-US" b="1"/>
          </a:p>
        </p:txBody>
      </p:sp>
      <p:pic>
        <p:nvPicPr>
          <p:cNvPr id="8" name="Picture 7" descr="Adults writing and consulting textbooks">
            <a:extLst>
              <a:ext uri="{FF2B5EF4-FFF2-40B4-BE49-F238E27FC236}">
                <a16:creationId xmlns:a16="http://schemas.microsoft.com/office/drawing/2014/main" id="{35C0C479-9D07-04CF-1025-86E6035B3D54}"/>
              </a:ext>
            </a:extLst>
          </p:cNvPr>
          <p:cNvPicPr>
            <a:picLocks noChangeAspect="1"/>
          </p:cNvPicPr>
          <p:nvPr/>
        </p:nvPicPr>
        <p:blipFill>
          <a:blip r:embed="rId2"/>
          <a:stretch>
            <a:fillRect/>
          </a:stretch>
        </p:blipFill>
        <p:spPr>
          <a:xfrm>
            <a:off x="6831806" y="2497077"/>
            <a:ext cx="3862387" cy="2590126"/>
          </a:xfrm>
          <a:prstGeom prst="rect">
            <a:avLst/>
          </a:prstGeom>
        </p:spPr>
      </p:pic>
    </p:spTree>
    <p:extLst>
      <p:ext uri="{BB962C8B-B14F-4D97-AF65-F5344CB8AC3E}">
        <p14:creationId xmlns:p14="http://schemas.microsoft.com/office/powerpoint/2010/main" val="1925259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BB9529-E469-D9A9-336F-F0C65FC17471}"/>
              </a:ext>
            </a:extLst>
          </p:cNvPr>
          <p:cNvSpPr txBox="1"/>
          <p:nvPr/>
        </p:nvSpPr>
        <p:spPr>
          <a:xfrm>
            <a:off x="581191" y="1020431"/>
            <a:ext cx="10993549" cy="1475013"/>
          </a:xfrm>
          <a:prstGeom prst="rect">
            <a:avLst/>
          </a:prstGeom>
          <a:effectLst/>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3300" b="0" kern="1200" cap="all">
              <a:solidFill>
                <a:schemeClr val="accent1"/>
              </a:solidFill>
              <a:latin typeface="Avenir LT Std 35 Light" panose="020B0402020203020204" pitchFamily="34" charset="0"/>
              <a:ea typeface="+mj-ea"/>
              <a:cs typeface="+mj-cs"/>
            </a:endParaRPr>
          </a:p>
        </p:txBody>
      </p:sp>
      <p:sp>
        <p:nvSpPr>
          <p:cNvPr id="7" name="TextBox 6">
            <a:extLst>
              <a:ext uri="{FF2B5EF4-FFF2-40B4-BE49-F238E27FC236}">
                <a16:creationId xmlns:a16="http://schemas.microsoft.com/office/drawing/2014/main" id="{732ED4D6-C7DA-99DF-4E5B-5E108389220D}"/>
              </a:ext>
            </a:extLst>
          </p:cNvPr>
          <p:cNvSpPr txBox="1"/>
          <p:nvPr/>
        </p:nvSpPr>
        <p:spPr>
          <a:xfrm>
            <a:off x="581193" y="729658"/>
            <a:ext cx="11029616" cy="98833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spcBef>
                <a:spcPct val="0"/>
              </a:spcBef>
              <a:spcAft>
                <a:spcPts val="600"/>
              </a:spcAft>
            </a:pPr>
            <a:endParaRPr lang="en-US">
              <a:solidFill>
                <a:schemeClr val="bg1"/>
              </a:solidFill>
              <a:ea typeface="+mj-ea"/>
              <a:cs typeface="+mj-cs"/>
            </a:endParaRPr>
          </a:p>
        </p:txBody>
      </p:sp>
      <p:sp>
        <p:nvSpPr>
          <p:cNvPr id="2" name="TextBox 1">
            <a:extLst>
              <a:ext uri="{FF2B5EF4-FFF2-40B4-BE49-F238E27FC236}">
                <a16:creationId xmlns:a16="http://schemas.microsoft.com/office/drawing/2014/main" id="{D6422B02-AC80-A5E9-2F15-1A82E16DB9F5}"/>
              </a:ext>
            </a:extLst>
          </p:cNvPr>
          <p:cNvSpPr txBox="1"/>
          <p:nvPr/>
        </p:nvSpPr>
        <p:spPr>
          <a:xfrm>
            <a:off x="6188417" y="2228003"/>
            <a:ext cx="5422392" cy="3633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20000"/>
              </a:spcBef>
              <a:spcAft>
                <a:spcPts val="600"/>
              </a:spcAft>
              <a:buClr>
                <a:schemeClr val="accent2"/>
              </a:buClr>
              <a:buSzPct val="92000"/>
            </a:pPr>
            <a:endParaRPr lang="en-US" sz="2800">
              <a:solidFill>
                <a:schemeClr val="accent1"/>
              </a:solidFill>
              <a:latin typeface="Calibri"/>
              <a:cs typeface="Calibri"/>
            </a:endParaRPr>
          </a:p>
        </p:txBody>
      </p:sp>
      <p:sp>
        <p:nvSpPr>
          <p:cNvPr id="3" name="TextBox 2">
            <a:extLst>
              <a:ext uri="{FF2B5EF4-FFF2-40B4-BE49-F238E27FC236}">
                <a16:creationId xmlns:a16="http://schemas.microsoft.com/office/drawing/2014/main" id="{D23D8402-20E6-0D3F-A03C-5AEC748D2046}"/>
              </a:ext>
            </a:extLst>
          </p:cNvPr>
          <p:cNvSpPr txBox="1"/>
          <p:nvPr/>
        </p:nvSpPr>
        <p:spPr>
          <a:xfrm>
            <a:off x="581192" y="702156"/>
            <a:ext cx="11029616" cy="10138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2200" b="0" kern="1200" cap="all">
              <a:solidFill>
                <a:schemeClr val="bg1"/>
              </a:solidFill>
              <a:latin typeface="+mj-lt"/>
              <a:ea typeface="+mj-ea"/>
              <a:cs typeface="+mj-cs"/>
            </a:endParaRPr>
          </a:p>
        </p:txBody>
      </p:sp>
      <p:sp>
        <p:nvSpPr>
          <p:cNvPr id="6" name="Title 5">
            <a:extLst>
              <a:ext uri="{FF2B5EF4-FFF2-40B4-BE49-F238E27FC236}">
                <a16:creationId xmlns:a16="http://schemas.microsoft.com/office/drawing/2014/main" id="{30E97A47-B8F0-C5C2-A1A5-EFE14947F7DE}"/>
              </a:ext>
            </a:extLst>
          </p:cNvPr>
          <p:cNvSpPr>
            <a:spLocks noGrp="1"/>
          </p:cNvSpPr>
          <p:nvPr>
            <p:ph type="title"/>
          </p:nvPr>
        </p:nvSpPr>
        <p:spPr>
          <a:xfrm>
            <a:off x="676442" y="630718"/>
            <a:ext cx="11029616" cy="1013800"/>
          </a:xfrm>
        </p:spPr>
        <p:txBody>
          <a:bodyPr>
            <a:normAutofit/>
          </a:bodyPr>
          <a:lstStyle/>
          <a:p>
            <a:pPr algn="ctr"/>
            <a:r>
              <a:rPr lang="en-US" sz="4400" b="1">
                <a:solidFill>
                  <a:srgbClr val="002060"/>
                </a:solidFill>
                <a:latin typeface="Calibri"/>
                <a:cs typeface="Calibri"/>
              </a:rPr>
              <a:t>Housing</a:t>
            </a:r>
            <a:endParaRPr lang="en-US" b="1"/>
          </a:p>
        </p:txBody>
      </p:sp>
      <p:sp>
        <p:nvSpPr>
          <p:cNvPr id="9" name="TextBox 8">
            <a:extLst>
              <a:ext uri="{FF2B5EF4-FFF2-40B4-BE49-F238E27FC236}">
                <a16:creationId xmlns:a16="http://schemas.microsoft.com/office/drawing/2014/main" id="{0ADF6EA5-855B-8544-684A-9DA07185A542}"/>
              </a:ext>
            </a:extLst>
          </p:cNvPr>
          <p:cNvSpPr txBox="1"/>
          <p:nvPr/>
        </p:nvSpPr>
        <p:spPr>
          <a:xfrm>
            <a:off x="307181" y="2164556"/>
            <a:ext cx="570785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accent1"/>
                </a:solidFill>
                <a:latin typeface="Calibri"/>
                <a:cs typeface="Calibri"/>
              </a:rPr>
              <a:t>Provide information about the availability of on-campus housing to students experiencing homelessness and students in care.</a:t>
            </a:r>
            <a:endParaRPr lang="en-US">
              <a:solidFill>
                <a:schemeClr val="accent1"/>
              </a:solidFill>
              <a:latin typeface="Calibri"/>
              <a:cs typeface="Calibri"/>
            </a:endParaRPr>
          </a:p>
        </p:txBody>
      </p:sp>
      <p:pic>
        <p:nvPicPr>
          <p:cNvPr id="10" name="Picture 9" descr="Stairs in a building">
            <a:extLst>
              <a:ext uri="{FF2B5EF4-FFF2-40B4-BE49-F238E27FC236}">
                <a16:creationId xmlns:a16="http://schemas.microsoft.com/office/drawing/2014/main" id="{32248D76-D0B8-CD9B-43AE-0821256CC7B1}"/>
              </a:ext>
            </a:extLst>
          </p:cNvPr>
          <p:cNvPicPr>
            <a:picLocks noChangeAspect="1"/>
          </p:cNvPicPr>
          <p:nvPr/>
        </p:nvPicPr>
        <p:blipFill>
          <a:blip r:embed="rId2"/>
          <a:stretch>
            <a:fillRect/>
          </a:stretch>
        </p:blipFill>
        <p:spPr>
          <a:xfrm>
            <a:off x="6617494" y="2427740"/>
            <a:ext cx="4552949" cy="3050271"/>
          </a:xfrm>
          <a:prstGeom prst="rect">
            <a:avLst/>
          </a:prstGeom>
        </p:spPr>
      </p:pic>
    </p:spTree>
    <p:extLst>
      <p:ext uri="{BB962C8B-B14F-4D97-AF65-F5344CB8AC3E}">
        <p14:creationId xmlns:p14="http://schemas.microsoft.com/office/powerpoint/2010/main" val="1304056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BB9529-E469-D9A9-336F-F0C65FC17471}"/>
              </a:ext>
            </a:extLst>
          </p:cNvPr>
          <p:cNvSpPr txBox="1"/>
          <p:nvPr/>
        </p:nvSpPr>
        <p:spPr>
          <a:xfrm>
            <a:off x="581191" y="1020431"/>
            <a:ext cx="10993549" cy="1475013"/>
          </a:xfrm>
          <a:prstGeom prst="rect">
            <a:avLst/>
          </a:prstGeom>
          <a:effectLst/>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3300" b="0" kern="1200" cap="all">
              <a:solidFill>
                <a:schemeClr val="accent1"/>
              </a:solidFill>
              <a:latin typeface="Avenir LT Std 35 Light" panose="020B0402020203020204" pitchFamily="34" charset="0"/>
              <a:ea typeface="+mj-ea"/>
              <a:cs typeface="+mj-cs"/>
            </a:endParaRPr>
          </a:p>
        </p:txBody>
      </p:sp>
      <p:sp>
        <p:nvSpPr>
          <p:cNvPr id="7" name="TextBox 6">
            <a:extLst>
              <a:ext uri="{FF2B5EF4-FFF2-40B4-BE49-F238E27FC236}">
                <a16:creationId xmlns:a16="http://schemas.microsoft.com/office/drawing/2014/main" id="{732ED4D6-C7DA-99DF-4E5B-5E108389220D}"/>
              </a:ext>
            </a:extLst>
          </p:cNvPr>
          <p:cNvSpPr txBox="1"/>
          <p:nvPr/>
        </p:nvSpPr>
        <p:spPr>
          <a:xfrm>
            <a:off x="581193" y="729658"/>
            <a:ext cx="11029616" cy="98833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spcBef>
                <a:spcPct val="0"/>
              </a:spcBef>
              <a:spcAft>
                <a:spcPts val="600"/>
              </a:spcAft>
            </a:pPr>
            <a:endParaRPr lang="en-US">
              <a:solidFill>
                <a:schemeClr val="bg1"/>
              </a:solidFill>
              <a:ea typeface="+mj-ea"/>
              <a:cs typeface="+mj-cs"/>
            </a:endParaRPr>
          </a:p>
        </p:txBody>
      </p:sp>
      <p:sp>
        <p:nvSpPr>
          <p:cNvPr id="2" name="TextBox 1">
            <a:extLst>
              <a:ext uri="{FF2B5EF4-FFF2-40B4-BE49-F238E27FC236}">
                <a16:creationId xmlns:a16="http://schemas.microsoft.com/office/drawing/2014/main" id="{D6422B02-AC80-A5E9-2F15-1A82E16DB9F5}"/>
              </a:ext>
            </a:extLst>
          </p:cNvPr>
          <p:cNvSpPr txBox="1"/>
          <p:nvPr/>
        </p:nvSpPr>
        <p:spPr>
          <a:xfrm>
            <a:off x="6188417" y="2228003"/>
            <a:ext cx="5422392" cy="3633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20000"/>
              </a:spcBef>
              <a:spcAft>
                <a:spcPts val="600"/>
              </a:spcAft>
              <a:buClr>
                <a:schemeClr val="accent2"/>
              </a:buClr>
              <a:buSzPct val="92000"/>
            </a:pPr>
            <a:endParaRPr lang="en-US" sz="2800">
              <a:solidFill>
                <a:schemeClr val="accent1"/>
              </a:solidFill>
              <a:latin typeface="Calibri"/>
              <a:cs typeface="Calibri"/>
            </a:endParaRPr>
          </a:p>
        </p:txBody>
      </p:sp>
      <p:sp>
        <p:nvSpPr>
          <p:cNvPr id="3" name="TextBox 2">
            <a:extLst>
              <a:ext uri="{FF2B5EF4-FFF2-40B4-BE49-F238E27FC236}">
                <a16:creationId xmlns:a16="http://schemas.microsoft.com/office/drawing/2014/main" id="{D23D8402-20E6-0D3F-A03C-5AEC748D2046}"/>
              </a:ext>
            </a:extLst>
          </p:cNvPr>
          <p:cNvSpPr txBox="1"/>
          <p:nvPr/>
        </p:nvSpPr>
        <p:spPr>
          <a:xfrm>
            <a:off x="581192" y="702156"/>
            <a:ext cx="11029616" cy="10138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2200" b="0" kern="1200" cap="all">
              <a:solidFill>
                <a:schemeClr val="bg1"/>
              </a:solidFill>
              <a:latin typeface="+mj-lt"/>
              <a:ea typeface="+mj-ea"/>
              <a:cs typeface="+mj-cs"/>
            </a:endParaRPr>
          </a:p>
        </p:txBody>
      </p:sp>
      <p:sp>
        <p:nvSpPr>
          <p:cNvPr id="6" name="Title 5">
            <a:extLst>
              <a:ext uri="{FF2B5EF4-FFF2-40B4-BE49-F238E27FC236}">
                <a16:creationId xmlns:a16="http://schemas.microsoft.com/office/drawing/2014/main" id="{30E97A47-B8F0-C5C2-A1A5-EFE14947F7DE}"/>
              </a:ext>
            </a:extLst>
          </p:cNvPr>
          <p:cNvSpPr>
            <a:spLocks noGrp="1"/>
          </p:cNvSpPr>
          <p:nvPr>
            <p:ph type="title"/>
          </p:nvPr>
        </p:nvSpPr>
        <p:spPr>
          <a:xfrm>
            <a:off x="676442" y="630718"/>
            <a:ext cx="11029616" cy="1013800"/>
          </a:xfrm>
        </p:spPr>
        <p:txBody>
          <a:bodyPr>
            <a:normAutofit/>
          </a:bodyPr>
          <a:lstStyle/>
          <a:p>
            <a:pPr algn="ctr"/>
            <a:r>
              <a:rPr lang="en-US" sz="4400" b="1">
                <a:solidFill>
                  <a:srgbClr val="002060"/>
                </a:solidFill>
                <a:latin typeface="Calibri"/>
                <a:cs typeface="Calibri"/>
              </a:rPr>
              <a:t>Housing</a:t>
            </a:r>
            <a:endParaRPr lang="en-US" b="1"/>
          </a:p>
        </p:txBody>
      </p:sp>
      <p:sp>
        <p:nvSpPr>
          <p:cNvPr id="9" name="TextBox 8">
            <a:extLst>
              <a:ext uri="{FF2B5EF4-FFF2-40B4-BE49-F238E27FC236}">
                <a16:creationId xmlns:a16="http://schemas.microsoft.com/office/drawing/2014/main" id="{0ADF6EA5-855B-8544-684A-9DA07185A542}"/>
              </a:ext>
            </a:extLst>
          </p:cNvPr>
          <p:cNvSpPr txBox="1"/>
          <p:nvPr/>
        </p:nvSpPr>
        <p:spPr>
          <a:xfrm>
            <a:off x="307181" y="1974056"/>
            <a:ext cx="570785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accent1"/>
                </a:solidFill>
                <a:latin typeface="Calibri"/>
                <a:cs typeface="Calibri Light"/>
              </a:rPr>
              <a:t>Provide information about the services and assistance offered by the institution regarding homelessness in financial aid and admission packets and on the institution's website. </a:t>
            </a:r>
            <a:endParaRPr lang="en-US">
              <a:solidFill>
                <a:schemeClr val="accent1"/>
              </a:solidFill>
              <a:latin typeface="Calibri"/>
            </a:endParaRPr>
          </a:p>
        </p:txBody>
      </p:sp>
      <p:pic>
        <p:nvPicPr>
          <p:cNvPr id="5" name="Picture 4" descr="Aerial view of empty auditorium">
            <a:extLst>
              <a:ext uri="{FF2B5EF4-FFF2-40B4-BE49-F238E27FC236}">
                <a16:creationId xmlns:a16="http://schemas.microsoft.com/office/drawing/2014/main" id="{9C4BB643-0D7E-302B-32C5-D14E791CDA16}"/>
              </a:ext>
            </a:extLst>
          </p:cNvPr>
          <p:cNvPicPr>
            <a:picLocks noChangeAspect="1"/>
          </p:cNvPicPr>
          <p:nvPr/>
        </p:nvPicPr>
        <p:blipFill>
          <a:blip r:embed="rId2"/>
          <a:stretch>
            <a:fillRect/>
          </a:stretch>
        </p:blipFill>
        <p:spPr>
          <a:xfrm>
            <a:off x="6546057" y="2659438"/>
            <a:ext cx="4695824" cy="3134563"/>
          </a:xfrm>
          <a:prstGeom prst="rect">
            <a:avLst/>
          </a:prstGeom>
        </p:spPr>
      </p:pic>
    </p:spTree>
    <p:extLst>
      <p:ext uri="{BB962C8B-B14F-4D97-AF65-F5344CB8AC3E}">
        <p14:creationId xmlns:p14="http://schemas.microsoft.com/office/powerpoint/2010/main" val="2949086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BB9529-E469-D9A9-336F-F0C65FC17471}"/>
              </a:ext>
            </a:extLst>
          </p:cNvPr>
          <p:cNvSpPr txBox="1"/>
          <p:nvPr/>
        </p:nvSpPr>
        <p:spPr>
          <a:xfrm>
            <a:off x="581191" y="1020431"/>
            <a:ext cx="10993549" cy="1475013"/>
          </a:xfrm>
          <a:prstGeom prst="rect">
            <a:avLst/>
          </a:prstGeom>
          <a:effectLst/>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3300" b="0" kern="1200" cap="all">
              <a:solidFill>
                <a:schemeClr val="accent1"/>
              </a:solidFill>
              <a:latin typeface="Avenir LT Std 35 Light" panose="020B0402020203020204" pitchFamily="34" charset="0"/>
              <a:ea typeface="+mj-ea"/>
              <a:cs typeface="+mj-cs"/>
            </a:endParaRPr>
          </a:p>
        </p:txBody>
      </p:sp>
      <p:sp>
        <p:nvSpPr>
          <p:cNvPr id="7" name="TextBox 6">
            <a:extLst>
              <a:ext uri="{FF2B5EF4-FFF2-40B4-BE49-F238E27FC236}">
                <a16:creationId xmlns:a16="http://schemas.microsoft.com/office/drawing/2014/main" id="{732ED4D6-C7DA-99DF-4E5B-5E108389220D}"/>
              </a:ext>
            </a:extLst>
          </p:cNvPr>
          <p:cNvSpPr txBox="1"/>
          <p:nvPr/>
        </p:nvSpPr>
        <p:spPr>
          <a:xfrm>
            <a:off x="581193" y="729658"/>
            <a:ext cx="11029616" cy="98833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spcBef>
                <a:spcPct val="0"/>
              </a:spcBef>
              <a:spcAft>
                <a:spcPts val="600"/>
              </a:spcAft>
            </a:pPr>
            <a:endParaRPr lang="en-US">
              <a:solidFill>
                <a:schemeClr val="bg1"/>
              </a:solidFill>
              <a:ea typeface="+mj-ea"/>
              <a:cs typeface="+mj-cs"/>
            </a:endParaRPr>
          </a:p>
        </p:txBody>
      </p:sp>
      <p:sp>
        <p:nvSpPr>
          <p:cNvPr id="2" name="TextBox 1">
            <a:extLst>
              <a:ext uri="{FF2B5EF4-FFF2-40B4-BE49-F238E27FC236}">
                <a16:creationId xmlns:a16="http://schemas.microsoft.com/office/drawing/2014/main" id="{D6422B02-AC80-A5E9-2F15-1A82E16DB9F5}"/>
              </a:ext>
            </a:extLst>
          </p:cNvPr>
          <p:cNvSpPr txBox="1"/>
          <p:nvPr/>
        </p:nvSpPr>
        <p:spPr>
          <a:xfrm>
            <a:off x="6188417" y="2228003"/>
            <a:ext cx="5422392" cy="3633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20000"/>
              </a:spcBef>
              <a:spcAft>
                <a:spcPts val="600"/>
              </a:spcAft>
              <a:buClr>
                <a:schemeClr val="accent2"/>
              </a:buClr>
              <a:buSzPct val="92000"/>
            </a:pPr>
            <a:endParaRPr lang="en-US" sz="2800">
              <a:solidFill>
                <a:schemeClr val="accent1"/>
              </a:solidFill>
              <a:latin typeface="Calibri"/>
              <a:cs typeface="Calibri"/>
            </a:endParaRPr>
          </a:p>
        </p:txBody>
      </p:sp>
      <p:sp>
        <p:nvSpPr>
          <p:cNvPr id="3" name="TextBox 2">
            <a:extLst>
              <a:ext uri="{FF2B5EF4-FFF2-40B4-BE49-F238E27FC236}">
                <a16:creationId xmlns:a16="http://schemas.microsoft.com/office/drawing/2014/main" id="{D23D8402-20E6-0D3F-A03C-5AEC748D2046}"/>
              </a:ext>
            </a:extLst>
          </p:cNvPr>
          <p:cNvSpPr txBox="1"/>
          <p:nvPr/>
        </p:nvSpPr>
        <p:spPr>
          <a:xfrm>
            <a:off x="581192" y="702156"/>
            <a:ext cx="11029616" cy="10138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2200" b="0" kern="1200" cap="all">
              <a:solidFill>
                <a:schemeClr val="bg1"/>
              </a:solidFill>
              <a:latin typeface="+mj-lt"/>
              <a:ea typeface="+mj-ea"/>
              <a:cs typeface="+mj-cs"/>
            </a:endParaRPr>
          </a:p>
        </p:txBody>
      </p:sp>
      <p:sp>
        <p:nvSpPr>
          <p:cNvPr id="6" name="Title 5">
            <a:extLst>
              <a:ext uri="{FF2B5EF4-FFF2-40B4-BE49-F238E27FC236}">
                <a16:creationId xmlns:a16="http://schemas.microsoft.com/office/drawing/2014/main" id="{30E97A47-B8F0-C5C2-A1A5-EFE14947F7DE}"/>
              </a:ext>
            </a:extLst>
          </p:cNvPr>
          <p:cNvSpPr>
            <a:spLocks noGrp="1"/>
          </p:cNvSpPr>
          <p:nvPr>
            <p:ph type="title"/>
          </p:nvPr>
        </p:nvSpPr>
        <p:spPr>
          <a:xfrm>
            <a:off x="676442" y="630718"/>
            <a:ext cx="11029616" cy="1013800"/>
          </a:xfrm>
        </p:spPr>
        <p:txBody>
          <a:bodyPr>
            <a:normAutofit/>
          </a:bodyPr>
          <a:lstStyle/>
          <a:p>
            <a:pPr algn="ctr"/>
            <a:r>
              <a:rPr lang="en-US" sz="4400" b="1">
                <a:solidFill>
                  <a:srgbClr val="002060"/>
                </a:solidFill>
                <a:latin typeface="Calibri"/>
                <a:cs typeface="Calibri"/>
              </a:rPr>
              <a:t>Housing</a:t>
            </a:r>
            <a:endParaRPr lang="en-US" b="1"/>
          </a:p>
        </p:txBody>
      </p:sp>
      <p:sp>
        <p:nvSpPr>
          <p:cNvPr id="9" name="TextBox 8">
            <a:extLst>
              <a:ext uri="{FF2B5EF4-FFF2-40B4-BE49-F238E27FC236}">
                <a16:creationId xmlns:a16="http://schemas.microsoft.com/office/drawing/2014/main" id="{0ADF6EA5-855B-8544-684A-9DA07185A542}"/>
              </a:ext>
            </a:extLst>
          </p:cNvPr>
          <p:cNvSpPr txBox="1"/>
          <p:nvPr/>
        </p:nvSpPr>
        <p:spPr>
          <a:xfrm>
            <a:off x="307181" y="1974056"/>
            <a:ext cx="5707856"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1"/>
                </a:solidFill>
                <a:latin typeface="Calibri"/>
                <a:cs typeface="Calibri"/>
              </a:rPr>
              <a:t>Collaborate with the State Coordinator for McKinney-Vento Homeless Education and the contact liaisons to facilitate the efficient transition of homeless students from secondary to postsecondary education  </a:t>
            </a:r>
            <a:endParaRPr lang="en-US"/>
          </a:p>
        </p:txBody>
      </p:sp>
      <p:pic>
        <p:nvPicPr>
          <p:cNvPr id="8" name="Picture 7" descr="Students in hallway">
            <a:extLst>
              <a:ext uri="{FF2B5EF4-FFF2-40B4-BE49-F238E27FC236}">
                <a16:creationId xmlns:a16="http://schemas.microsoft.com/office/drawing/2014/main" id="{77485973-62E7-7101-E2DF-73F2E62E5B7F}"/>
              </a:ext>
            </a:extLst>
          </p:cNvPr>
          <p:cNvPicPr>
            <a:picLocks noChangeAspect="1"/>
          </p:cNvPicPr>
          <p:nvPr/>
        </p:nvPicPr>
        <p:blipFill>
          <a:blip r:embed="rId2"/>
          <a:stretch>
            <a:fillRect/>
          </a:stretch>
        </p:blipFill>
        <p:spPr>
          <a:xfrm>
            <a:off x="6641307" y="2492599"/>
            <a:ext cx="4314825" cy="2896741"/>
          </a:xfrm>
          <a:prstGeom prst="rect">
            <a:avLst/>
          </a:prstGeom>
        </p:spPr>
      </p:pic>
    </p:spTree>
    <p:extLst>
      <p:ext uri="{BB962C8B-B14F-4D97-AF65-F5344CB8AC3E}">
        <p14:creationId xmlns:p14="http://schemas.microsoft.com/office/powerpoint/2010/main" val="2533165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BB9529-E469-D9A9-336F-F0C65FC17471}"/>
              </a:ext>
            </a:extLst>
          </p:cNvPr>
          <p:cNvSpPr txBox="1"/>
          <p:nvPr/>
        </p:nvSpPr>
        <p:spPr>
          <a:xfrm>
            <a:off x="581191" y="1020431"/>
            <a:ext cx="10993549" cy="1475013"/>
          </a:xfrm>
          <a:prstGeom prst="rect">
            <a:avLst/>
          </a:prstGeom>
          <a:effectLst/>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3300" b="0" kern="1200" cap="all">
              <a:solidFill>
                <a:schemeClr val="accent1"/>
              </a:solidFill>
              <a:latin typeface="Avenir LT Std 35 Light" panose="020B0402020203020204" pitchFamily="34" charset="0"/>
              <a:ea typeface="+mj-ea"/>
              <a:cs typeface="+mj-cs"/>
            </a:endParaRPr>
          </a:p>
        </p:txBody>
      </p:sp>
      <p:sp>
        <p:nvSpPr>
          <p:cNvPr id="7" name="TextBox 6">
            <a:extLst>
              <a:ext uri="{FF2B5EF4-FFF2-40B4-BE49-F238E27FC236}">
                <a16:creationId xmlns:a16="http://schemas.microsoft.com/office/drawing/2014/main" id="{732ED4D6-C7DA-99DF-4E5B-5E108389220D}"/>
              </a:ext>
            </a:extLst>
          </p:cNvPr>
          <p:cNvSpPr txBox="1"/>
          <p:nvPr/>
        </p:nvSpPr>
        <p:spPr>
          <a:xfrm>
            <a:off x="581193" y="729658"/>
            <a:ext cx="11029616" cy="98833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spcBef>
                <a:spcPct val="0"/>
              </a:spcBef>
              <a:spcAft>
                <a:spcPts val="600"/>
              </a:spcAft>
            </a:pPr>
            <a:endParaRPr lang="en-US">
              <a:solidFill>
                <a:schemeClr val="bg1"/>
              </a:solidFill>
              <a:ea typeface="+mj-ea"/>
              <a:cs typeface="+mj-cs"/>
            </a:endParaRPr>
          </a:p>
        </p:txBody>
      </p:sp>
      <p:sp>
        <p:nvSpPr>
          <p:cNvPr id="2" name="TextBox 1">
            <a:extLst>
              <a:ext uri="{FF2B5EF4-FFF2-40B4-BE49-F238E27FC236}">
                <a16:creationId xmlns:a16="http://schemas.microsoft.com/office/drawing/2014/main" id="{D6422B02-AC80-A5E9-2F15-1A82E16DB9F5}"/>
              </a:ext>
            </a:extLst>
          </p:cNvPr>
          <p:cNvSpPr txBox="1"/>
          <p:nvPr/>
        </p:nvSpPr>
        <p:spPr>
          <a:xfrm>
            <a:off x="6188417" y="2228003"/>
            <a:ext cx="5422392" cy="3633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20000"/>
              </a:spcBef>
              <a:spcAft>
                <a:spcPts val="600"/>
              </a:spcAft>
              <a:buClr>
                <a:schemeClr val="accent2"/>
              </a:buClr>
              <a:buSzPct val="92000"/>
            </a:pPr>
            <a:endParaRPr lang="en-US" sz="2800">
              <a:solidFill>
                <a:schemeClr val="accent1"/>
              </a:solidFill>
              <a:latin typeface="Calibri"/>
              <a:cs typeface="Calibri"/>
            </a:endParaRPr>
          </a:p>
        </p:txBody>
      </p:sp>
      <p:sp>
        <p:nvSpPr>
          <p:cNvPr id="3" name="TextBox 2">
            <a:extLst>
              <a:ext uri="{FF2B5EF4-FFF2-40B4-BE49-F238E27FC236}">
                <a16:creationId xmlns:a16="http://schemas.microsoft.com/office/drawing/2014/main" id="{D23D8402-20E6-0D3F-A03C-5AEC748D2046}"/>
              </a:ext>
            </a:extLst>
          </p:cNvPr>
          <p:cNvSpPr txBox="1"/>
          <p:nvPr/>
        </p:nvSpPr>
        <p:spPr>
          <a:xfrm>
            <a:off x="581192" y="702156"/>
            <a:ext cx="11029616" cy="10138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2200" b="0" kern="1200" cap="all">
              <a:solidFill>
                <a:schemeClr val="bg1"/>
              </a:solidFill>
              <a:latin typeface="+mj-lt"/>
              <a:ea typeface="+mj-ea"/>
              <a:cs typeface="+mj-cs"/>
            </a:endParaRPr>
          </a:p>
        </p:txBody>
      </p:sp>
      <p:sp>
        <p:nvSpPr>
          <p:cNvPr id="6" name="Title 5">
            <a:extLst>
              <a:ext uri="{FF2B5EF4-FFF2-40B4-BE49-F238E27FC236}">
                <a16:creationId xmlns:a16="http://schemas.microsoft.com/office/drawing/2014/main" id="{30E97A47-B8F0-C5C2-A1A5-EFE14947F7DE}"/>
              </a:ext>
            </a:extLst>
          </p:cNvPr>
          <p:cNvSpPr>
            <a:spLocks noGrp="1"/>
          </p:cNvSpPr>
          <p:nvPr>
            <p:ph type="title"/>
          </p:nvPr>
        </p:nvSpPr>
        <p:spPr>
          <a:xfrm>
            <a:off x="676442" y="630718"/>
            <a:ext cx="11029616" cy="1013800"/>
          </a:xfrm>
        </p:spPr>
        <p:txBody>
          <a:bodyPr>
            <a:normAutofit/>
          </a:bodyPr>
          <a:lstStyle/>
          <a:p>
            <a:pPr algn="ctr"/>
            <a:r>
              <a:rPr lang="en-US" sz="4400" b="1">
                <a:solidFill>
                  <a:srgbClr val="002060"/>
                </a:solidFill>
                <a:latin typeface="Calibri"/>
                <a:cs typeface="Calibri"/>
              </a:rPr>
              <a:t>Housing</a:t>
            </a:r>
            <a:endParaRPr lang="en-US" b="1"/>
          </a:p>
        </p:txBody>
      </p:sp>
      <p:sp>
        <p:nvSpPr>
          <p:cNvPr id="5" name="TextBox 4">
            <a:extLst>
              <a:ext uri="{FF2B5EF4-FFF2-40B4-BE49-F238E27FC236}">
                <a16:creationId xmlns:a16="http://schemas.microsoft.com/office/drawing/2014/main" id="{6D0EEF4C-DADD-AB7A-2837-D34E5B0EFA0F}"/>
              </a:ext>
            </a:extLst>
          </p:cNvPr>
          <p:cNvSpPr txBox="1"/>
          <p:nvPr/>
        </p:nvSpPr>
        <p:spPr>
          <a:xfrm>
            <a:off x="473869" y="2105025"/>
            <a:ext cx="770810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1"/>
                </a:solidFill>
                <a:latin typeface="Calibri"/>
                <a:cs typeface="Calibri"/>
              </a:rPr>
              <a:t>Provide homeless students and students in care information about support services, including financial aid, on-campus and off-campus housing, food and meal plan programs, and counseling services, and other resources and any other relevant information to assist these students.</a:t>
            </a:r>
          </a:p>
        </p:txBody>
      </p:sp>
      <p:pic>
        <p:nvPicPr>
          <p:cNvPr id="8" name="Picture 7" descr="Close-up of credit card on keyboard">
            <a:extLst>
              <a:ext uri="{FF2B5EF4-FFF2-40B4-BE49-F238E27FC236}">
                <a16:creationId xmlns:a16="http://schemas.microsoft.com/office/drawing/2014/main" id="{84A19C18-6EAB-C2BD-2430-3E5E7030E036}"/>
              </a:ext>
            </a:extLst>
          </p:cNvPr>
          <p:cNvPicPr>
            <a:picLocks noChangeAspect="1"/>
          </p:cNvPicPr>
          <p:nvPr/>
        </p:nvPicPr>
        <p:blipFill>
          <a:blip r:embed="rId2"/>
          <a:stretch>
            <a:fillRect/>
          </a:stretch>
        </p:blipFill>
        <p:spPr>
          <a:xfrm>
            <a:off x="8259220" y="2593181"/>
            <a:ext cx="3686467" cy="2767013"/>
          </a:xfrm>
          <a:prstGeom prst="rect">
            <a:avLst/>
          </a:prstGeom>
        </p:spPr>
      </p:pic>
    </p:spTree>
    <p:extLst>
      <p:ext uri="{BB962C8B-B14F-4D97-AF65-F5344CB8AC3E}">
        <p14:creationId xmlns:p14="http://schemas.microsoft.com/office/powerpoint/2010/main" val="750805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5" name="Title 4">
            <a:extLst>
              <a:ext uri="{FF2B5EF4-FFF2-40B4-BE49-F238E27FC236}">
                <a16:creationId xmlns:a16="http://schemas.microsoft.com/office/drawing/2014/main" id="{32031B51-85EB-4FA3-A3E7-DDBAD2B92975}"/>
              </a:ext>
            </a:extLst>
          </p:cNvPr>
          <p:cNvSpPr>
            <a:spLocks noGrp="1"/>
          </p:cNvSpPr>
          <p:nvPr>
            <p:ph type="title"/>
          </p:nvPr>
        </p:nvSpPr>
        <p:spPr>
          <a:xfrm>
            <a:off x="421113" y="4313439"/>
            <a:ext cx="7731585" cy="988332"/>
          </a:xfrm>
        </p:spPr>
        <p:txBody>
          <a:bodyPr>
            <a:normAutofit fontScale="90000"/>
          </a:bodyPr>
          <a:lstStyle/>
          <a:p>
            <a:r>
              <a:rPr lang="en-US" sz="4000" b="0">
                <a:solidFill>
                  <a:schemeClr val="accent1"/>
                </a:solidFill>
                <a:latin typeface="Calibri"/>
                <a:cs typeface="Calibri"/>
              </a:rPr>
              <a:t>Best practice is for information to be shared with all students about resources for students experiencing homelessness.  </a:t>
            </a:r>
            <a:br>
              <a:rPr lang="en-US" sz="4000">
                <a:latin typeface="Calibri"/>
              </a:rPr>
            </a:br>
            <a:endParaRPr lang="en-US">
              <a:solidFill>
                <a:schemeClr val="tx1">
                  <a:lumMod val="75000"/>
                </a:schemeClr>
              </a:solidFill>
            </a:endParaRPr>
          </a:p>
        </p:txBody>
      </p:sp>
      <p:pic>
        <p:nvPicPr>
          <p:cNvPr id="3" name="Picture 3" descr="Icon&#10;&#10;Description automatically generated">
            <a:extLst>
              <a:ext uri="{FF2B5EF4-FFF2-40B4-BE49-F238E27FC236}">
                <a16:creationId xmlns:a16="http://schemas.microsoft.com/office/drawing/2014/main" id="{0701E8C2-81D8-4E23-B379-631A00855461}"/>
              </a:ext>
            </a:extLst>
          </p:cNvPr>
          <p:cNvPicPr>
            <a:picLocks noChangeAspect="1"/>
          </p:cNvPicPr>
          <p:nvPr/>
        </p:nvPicPr>
        <p:blipFill>
          <a:blip r:embed="rId3"/>
          <a:stretch>
            <a:fillRect/>
          </a:stretch>
        </p:blipFill>
        <p:spPr>
          <a:xfrm>
            <a:off x="8846160" y="2759868"/>
            <a:ext cx="2483094" cy="2483094"/>
          </a:xfrm>
          <a:prstGeom prst="rect">
            <a:avLst/>
          </a:prstGeom>
        </p:spPr>
      </p:pic>
      <p:sp>
        <p:nvSpPr>
          <p:cNvPr id="4" name="TextBox 3">
            <a:extLst>
              <a:ext uri="{FF2B5EF4-FFF2-40B4-BE49-F238E27FC236}">
                <a16:creationId xmlns:a16="http://schemas.microsoft.com/office/drawing/2014/main" id="{824E0E42-CA5C-84B8-B94A-C54221A8AE6C}"/>
              </a:ext>
            </a:extLst>
          </p:cNvPr>
          <p:cNvSpPr txBox="1"/>
          <p:nvPr/>
        </p:nvSpPr>
        <p:spPr>
          <a:xfrm>
            <a:off x="416719" y="820043"/>
            <a:ext cx="1129188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rgbClr val="002060"/>
                </a:solidFill>
                <a:latin typeface="Calibri"/>
                <a:cs typeface="Calibri"/>
              </a:rPr>
              <a:t>Best Practice</a:t>
            </a:r>
            <a:endParaRPr lang="en-US"/>
          </a:p>
        </p:txBody>
      </p:sp>
    </p:spTree>
    <p:extLst>
      <p:ext uri="{BB962C8B-B14F-4D97-AF65-F5344CB8AC3E}">
        <p14:creationId xmlns:p14="http://schemas.microsoft.com/office/powerpoint/2010/main" val="133962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5" name="Title 4">
            <a:extLst>
              <a:ext uri="{FF2B5EF4-FFF2-40B4-BE49-F238E27FC236}">
                <a16:creationId xmlns:a16="http://schemas.microsoft.com/office/drawing/2014/main" id="{32031B51-85EB-4FA3-A3E7-DDBAD2B92975}"/>
              </a:ext>
            </a:extLst>
          </p:cNvPr>
          <p:cNvSpPr>
            <a:spLocks noGrp="1"/>
          </p:cNvSpPr>
          <p:nvPr>
            <p:ph type="title"/>
          </p:nvPr>
        </p:nvSpPr>
        <p:spPr>
          <a:xfrm>
            <a:off x="456832" y="4730158"/>
            <a:ext cx="7493460" cy="1405050"/>
          </a:xfrm>
        </p:spPr>
        <p:txBody>
          <a:bodyPr>
            <a:normAutofit fontScale="90000"/>
          </a:bodyPr>
          <a:lstStyle/>
          <a:p>
            <a:r>
              <a:rPr lang="en-US" sz="3200" b="0">
                <a:solidFill>
                  <a:schemeClr val="accent1"/>
                </a:solidFill>
                <a:latin typeface="Calibri"/>
                <a:cs typeface="Calibri"/>
              </a:rPr>
              <a:t>It is critical that students experiencing homelessness are aware of resources on campus. Use various methods such as, emails, flyers, posters, school websites and social media accounts, and appropriate and safe in-person visits to provide information to students experiencing homelessness.</a:t>
            </a:r>
            <a:r>
              <a:rPr lang="en-US" sz="4000" b="0">
                <a:latin typeface="Calibri Light"/>
                <a:cs typeface="Calibri"/>
              </a:rPr>
              <a:t> </a:t>
            </a:r>
            <a:br>
              <a:rPr lang="en-US" sz="4000">
                <a:latin typeface="Calibri"/>
              </a:rPr>
            </a:br>
            <a:endParaRPr lang="en-US">
              <a:solidFill>
                <a:schemeClr val="tx1">
                  <a:lumMod val="75000"/>
                </a:schemeClr>
              </a:solidFill>
            </a:endParaRPr>
          </a:p>
        </p:txBody>
      </p:sp>
      <p:sp>
        <p:nvSpPr>
          <p:cNvPr id="3" name="Slide Number Placeholder 2">
            <a:extLst>
              <a:ext uri="{FF2B5EF4-FFF2-40B4-BE49-F238E27FC236}">
                <a16:creationId xmlns:a16="http://schemas.microsoft.com/office/drawing/2014/main" id="{BEFD8AE1-2260-D951-0EA5-A9D3C2E0695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28</a:t>
            </a:fld>
            <a:endParaRPr lang="en"/>
          </a:p>
        </p:txBody>
      </p:sp>
      <p:pic>
        <p:nvPicPr>
          <p:cNvPr id="2" name="Picture 2" descr="A picture containing text&#10;&#10;Description automatically generated">
            <a:extLst>
              <a:ext uri="{FF2B5EF4-FFF2-40B4-BE49-F238E27FC236}">
                <a16:creationId xmlns:a16="http://schemas.microsoft.com/office/drawing/2014/main" id="{AB2ED7C6-D13E-4935-98AB-07E717552972}"/>
              </a:ext>
            </a:extLst>
          </p:cNvPr>
          <p:cNvPicPr>
            <a:picLocks noChangeAspect="1"/>
          </p:cNvPicPr>
          <p:nvPr/>
        </p:nvPicPr>
        <p:blipFill>
          <a:blip r:embed="rId3"/>
          <a:stretch>
            <a:fillRect/>
          </a:stretch>
        </p:blipFill>
        <p:spPr>
          <a:xfrm>
            <a:off x="8548871" y="2542260"/>
            <a:ext cx="2587869" cy="3138121"/>
          </a:xfrm>
          <a:prstGeom prst="rect">
            <a:avLst/>
          </a:prstGeom>
        </p:spPr>
      </p:pic>
      <p:sp>
        <p:nvSpPr>
          <p:cNvPr id="4" name="TextBox 3">
            <a:extLst>
              <a:ext uri="{FF2B5EF4-FFF2-40B4-BE49-F238E27FC236}">
                <a16:creationId xmlns:a16="http://schemas.microsoft.com/office/drawing/2014/main" id="{BECBE8EE-D0F3-B922-5743-1681A55356BF}"/>
              </a:ext>
            </a:extLst>
          </p:cNvPr>
          <p:cNvSpPr txBox="1"/>
          <p:nvPr/>
        </p:nvSpPr>
        <p:spPr>
          <a:xfrm>
            <a:off x="456903" y="962918"/>
            <a:ext cx="1124426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002060"/>
                </a:solidFill>
                <a:latin typeface="Calibri"/>
                <a:cs typeface="Calibri"/>
              </a:rPr>
              <a:t>Best Practice </a:t>
            </a:r>
            <a:endParaRPr lang="en-US" sz="4400" b="1">
              <a:latin typeface="Calibri"/>
              <a:cs typeface="Calibri"/>
            </a:endParaRPr>
          </a:p>
        </p:txBody>
      </p:sp>
    </p:spTree>
    <p:extLst>
      <p:ext uri="{BB962C8B-B14F-4D97-AF65-F5344CB8AC3E}">
        <p14:creationId xmlns:p14="http://schemas.microsoft.com/office/powerpoint/2010/main" val="245023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5" name="Title 4">
            <a:extLst>
              <a:ext uri="{FF2B5EF4-FFF2-40B4-BE49-F238E27FC236}">
                <a16:creationId xmlns:a16="http://schemas.microsoft.com/office/drawing/2014/main" id="{32031B51-85EB-4FA3-A3E7-DDBAD2B92975}"/>
              </a:ext>
            </a:extLst>
          </p:cNvPr>
          <p:cNvSpPr>
            <a:spLocks noGrp="1"/>
          </p:cNvSpPr>
          <p:nvPr>
            <p:ph type="title"/>
          </p:nvPr>
        </p:nvSpPr>
        <p:spPr>
          <a:xfrm>
            <a:off x="533567" y="3297718"/>
            <a:ext cx="7683960" cy="1561487"/>
          </a:xfrm>
        </p:spPr>
        <p:txBody>
          <a:bodyPr>
            <a:normAutofit fontScale="90000"/>
          </a:bodyPr>
          <a:lstStyle/>
          <a:p>
            <a:r>
              <a:rPr lang="en-US" sz="3200" b="0">
                <a:solidFill>
                  <a:schemeClr val="accent1"/>
                </a:solidFill>
                <a:latin typeface="Calibri"/>
                <a:cs typeface="Calibri"/>
              </a:rPr>
              <a:t>Create a list of resources available through the school and community that can be shared with students. </a:t>
            </a:r>
            <a:r>
              <a:rPr lang="en-US" sz="3200" b="0">
                <a:latin typeface="Calibri Light"/>
                <a:cs typeface="Calibri"/>
              </a:rPr>
              <a:t> </a:t>
            </a:r>
            <a:r>
              <a:rPr lang="en-US" sz="4000" b="0">
                <a:latin typeface="Calibri"/>
                <a:cs typeface="Calibri"/>
              </a:rPr>
              <a:t> </a:t>
            </a:r>
            <a:br>
              <a:rPr lang="en-US" sz="4000">
                <a:latin typeface="Calibri"/>
              </a:rPr>
            </a:br>
            <a:endParaRPr lang="en-US">
              <a:solidFill>
                <a:schemeClr val="tx1">
                  <a:lumMod val="75000"/>
                </a:schemeClr>
              </a:solidFill>
            </a:endParaRPr>
          </a:p>
        </p:txBody>
      </p:sp>
      <p:sp>
        <p:nvSpPr>
          <p:cNvPr id="3" name="Slide Number Placeholder 2">
            <a:extLst>
              <a:ext uri="{FF2B5EF4-FFF2-40B4-BE49-F238E27FC236}">
                <a16:creationId xmlns:a16="http://schemas.microsoft.com/office/drawing/2014/main" id="{259A96BE-C8BE-A726-1EB7-09F69BD6ACB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29</a:t>
            </a:fld>
            <a:endParaRPr lang="en"/>
          </a:p>
        </p:txBody>
      </p:sp>
      <p:pic>
        <p:nvPicPr>
          <p:cNvPr id="2" name="Picture 3" descr="A picture containing shape&#10;&#10;Description automatically generated">
            <a:extLst>
              <a:ext uri="{FF2B5EF4-FFF2-40B4-BE49-F238E27FC236}">
                <a16:creationId xmlns:a16="http://schemas.microsoft.com/office/drawing/2014/main" id="{5333DCBD-E18F-47CF-AB3E-74A3F5FA43BF}"/>
              </a:ext>
            </a:extLst>
          </p:cNvPr>
          <p:cNvPicPr>
            <a:picLocks noChangeAspect="1"/>
          </p:cNvPicPr>
          <p:nvPr/>
        </p:nvPicPr>
        <p:blipFill>
          <a:blip r:embed="rId3"/>
          <a:stretch>
            <a:fillRect/>
          </a:stretch>
        </p:blipFill>
        <p:spPr>
          <a:xfrm>
            <a:off x="9216536" y="2619008"/>
            <a:ext cx="2437667" cy="2993048"/>
          </a:xfrm>
          <a:prstGeom prst="rect">
            <a:avLst/>
          </a:prstGeom>
        </p:spPr>
      </p:pic>
      <p:sp>
        <p:nvSpPr>
          <p:cNvPr id="6" name="TextBox 5">
            <a:extLst>
              <a:ext uri="{FF2B5EF4-FFF2-40B4-BE49-F238E27FC236}">
                <a16:creationId xmlns:a16="http://schemas.microsoft.com/office/drawing/2014/main" id="{0F90C88B-4FEF-5707-9638-8D9A4E4CFB0A}"/>
              </a:ext>
            </a:extLst>
          </p:cNvPr>
          <p:cNvSpPr txBox="1"/>
          <p:nvPr/>
        </p:nvSpPr>
        <p:spPr>
          <a:xfrm>
            <a:off x="439043" y="910828"/>
            <a:ext cx="11279979" cy="7932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002060"/>
                </a:solidFill>
                <a:latin typeface="Calibri"/>
                <a:cs typeface="Calibri"/>
              </a:rPr>
              <a:t>Best Practices</a:t>
            </a:r>
            <a:endParaRPr lang="en-US" b="1"/>
          </a:p>
        </p:txBody>
      </p:sp>
    </p:spTree>
    <p:extLst>
      <p:ext uri="{BB962C8B-B14F-4D97-AF65-F5344CB8AC3E}">
        <p14:creationId xmlns:p14="http://schemas.microsoft.com/office/powerpoint/2010/main" val="3416558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FA3A5-B398-F74B-EBD5-171708E3E4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460CDF-4C9B-2FD4-79F4-1EC215566818}"/>
              </a:ext>
            </a:extLst>
          </p:cNvPr>
          <p:cNvSpPr>
            <a:spLocks noGrp="1"/>
          </p:cNvSpPr>
          <p:nvPr>
            <p:ph type="title"/>
          </p:nvPr>
        </p:nvSpPr>
        <p:spPr/>
        <p:txBody>
          <a:bodyPr>
            <a:normAutofit/>
          </a:bodyPr>
          <a:lstStyle/>
          <a:p>
            <a:r>
              <a:rPr lang="en-US" sz="4800"/>
              <a:t>HOW We got here</a:t>
            </a:r>
          </a:p>
        </p:txBody>
      </p:sp>
      <p:sp>
        <p:nvSpPr>
          <p:cNvPr id="10" name="Content Placeholder 9">
            <a:extLst>
              <a:ext uri="{FF2B5EF4-FFF2-40B4-BE49-F238E27FC236}">
                <a16:creationId xmlns:a16="http://schemas.microsoft.com/office/drawing/2014/main" id="{B425A896-FB81-633D-D7F4-F4F0853D99D2}"/>
              </a:ext>
            </a:extLst>
          </p:cNvPr>
          <p:cNvSpPr>
            <a:spLocks noGrp="1"/>
          </p:cNvSpPr>
          <p:nvPr>
            <p:ph idx="1"/>
          </p:nvPr>
        </p:nvSpPr>
        <p:spPr>
          <a:xfrm>
            <a:off x="2270022" y="3431894"/>
            <a:ext cx="9689642" cy="1107649"/>
          </a:xfrm>
        </p:spPr>
        <p:txBody>
          <a:bodyPr>
            <a:noAutofit/>
          </a:bodyPr>
          <a:lstStyle/>
          <a:p>
            <a:pPr marL="0" indent="0">
              <a:buNone/>
            </a:pPr>
            <a:r>
              <a:rPr lang="en-US" sz="3200">
                <a:solidFill>
                  <a:schemeClr val="accent1"/>
                </a:solidFill>
                <a:latin typeface="Calibri"/>
                <a:ea typeface="Calibri"/>
                <a:cs typeface="Calibri"/>
              </a:rPr>
              <a:t>Despite facing many challenges including deep poverty and instability many youth who experience homelessness wish to pursue careers that require some form of postsecondary education.</a:t>
            </a:r>
            <a:endParaRPr lang="en-US">
              <a:solidFill>
                <a:schemeClr val="accent1"/>
              </a:solidFill>
            </a:endParaRPr>
          </a:p>
        </p:txBody>
      </p:sp>
      <p:pic>
        <p:nvPicPr>
          <p:cNvPr id="7" name="Picture 6" descr="A blue and yellow logo with a letter in the center&#10;&#10;Description automatically generated">
            <a:extLst>
              <a:ext uri="{FF2B5EF4-FFF2-40B4-BE49-F238E27FC236}">
                <a16:creationId xmlns:a16="http://schemas.microsoft.com/office/drawing/2014/main" id="{65BC5F27-A063-613D-BC41-EACC2791E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 y="2673324"/>
            <a:ext cx="2116163" cy="3129586"/>
          </a:xfrm>
          <a:prstGeom prst="rect">
            <a:avLst/>
          </a:prstGeom>
        </p:spPr>
      </p:pic>
      <p:pic>
        <p:nvPicPr>
          <p:cNvPr id="9" name="Picture 8" descr="A yellow line in the sky&#10;&#10;Description automatically generated">
            <a:extLst>
              <a:ext uri="{FF2B5EF4-FFF2-40B4-BE49-F238E27FC236}">
                <a16:creationId xmlns:a16="http://schemas.microsoft.com/office/drawing/2014/main" id="{FCC4DFC2-7A9E-FB36-311B-99A0865724D8}"/>
              </a:ext>
            </a:extLst>
          </p:cNvPr>
          <p:cNvPicPr>
            <a:picLocks noChangeAspect="1"/>
          </p:cNvPicPr>
          <p:nvPr/>
        </p:nvPicPr>
        <p:blipFill>
          <a:blip r:embed="rId3">
            <a:extLst>
              <a:ext uri="{28A0092B-C50C-407E-A947-70E740481C1C}">
                <a14:useLocalDpi xmlns:a14="http://schemas.microsoft.com/office/drawing/2010/main" val="0"/>
              </a:ext>
            </a:extLst>
          </a:blip>
          <a:srcRect l="25823" t="43917" r="28522" b="43729"/>
          <a:stretch/>
        </p:blipFill>
        <p:spPr>
          <a:xfrm>
            <a:off x="2586182" y="5763491"/>
            <a:ext cx="2244438" cy="392353"/>
          </a:xfrm>
          <a:prstGeom prst="rect">
            <a:avLst/>
          </a:prstGeom>
        </p:spPr>
      </p:pic>
      <p:pic>
        <p:nvPicPr>
          <p:cNvPr id="5" name="Picture 4" descr="Students in class">
            <a:extLst>
              <a:ext uri="{FF2B5EF4-FFF2-40B4-BE49-F238E27FC236}">
                <a16:creationId xmlns:a16="http://schemas.microsoft.com/office/drawing/2014/main" id="{F8E88A4A-3991-A2BD-6D47-0715ED57B0D0}"/>
              </a:ext>
            </a:extLst>
          </p:cNvPr>
          <p:cNvPicPr>
            <a:picLocks noChangeAspect="1"/>
          </p:cNvPicPr>
          <p:nvPr/>
        </p:nvPicPr>
        <p:blipFill>
          <a:blip r:embed="rId4"/>
          <a:stretch>
            <a:fillRect/>
          </a:stretch>
        </p:blipFill>
        <p:spPr>
          <a:xfrm>
            <a:off x="8343374" y="4538975"/>
            <a:ext cx="3133361" cy="2115222"/>
          </a:xfrm>
          <a:prstGeom prst="rect">
            <a:avLst/>
          </a:prstGeom>
        </p:spPr>
      </p:pic>
    </p:spTree>
    <p:extLst>
      <p:ext uri="{BB962C8B-B14F-4D97-AF65-F5344CB8AC3E}">
        <p14:creationId xmlns:p14="http://schemas.microsoft.com/office/powerpoint/2010/main" val="1190100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5" name="Title 4">
            <a:extLst>
              <a:ext uri="{FF2B5EF4-FFF2-40B4-BE49-F238E27FC236}">
                <a16:creationId xmlns:a16="http://schemas.microsoft.com/office/drawing/2014/main" id="{32031B51-85EB-4FA3-A3E7-DDBAD2B92975}"/>
              </a:ext>
            </a:extLst>
          </p:cNvPr>
          <p:cNvSpPr>
            <a:spLocks noGrp="1"/>
          </p:cNvSpPr>
          <p:nvPr>
            <p:ph type="title"/>
          </p:nvPr>
        </p:nvSpPr>
        <p:spPr>
          <a:xfrm>
            <a:off x="254425" y="4777783"/>
            <a:ext cx="7255335" cy="988332"/>
          </a:xfrm>
        </p:spPr>
        <p:txBody>
          <a:bodyPr>
            <a:normAutofit fontScale="90000"/>
          </a:bodyPr>
          <a:lstStyle/>
          <a:p>
            <a:r>
              <a:rPr lang="en-US" sz="3200" b="0">
                <a:solidFill>
                  <a:schemeClr val="accent1"/>
                </a:solidFill>
                <a:latin typeface="Calibri"/>
                <a:cs typeface="Calibri"/>
              </a:rPr>
              <a:t>Establish a contact person with departments at the school and local community organizations that provide services to students experiencing homelessness such as food pantries, youth drop-in centers, housing and case management.</a:t>
            </a:r>
            <a:r>
              <a:rPr lang="en-US" sz="3200" b="0">
                <a:latin typeface="Calibri Light"/>
                <a:cs typeface="Calibri"/>
              </a:rPr>
              <a:t> </a:t>
            </a:r>
            <a:br>
              <a:rPr lang="en-US" sz="4000">
                <a:latin typeface="Calibri"/>
              </a:rPr>
            </a:br>
            <a:endParaRPr lang="en-US">
              <a:solidFill>
                <a:schemeClr val="tx1">
                  <a:lumMod val="75000"/>
                </a:schemeClr>
              </a:solidFill>
            </a:endParaRPr>
          </a:p>
        </p:txBody>
      </p:sp>
      <p:sp>
        <p:nvSpPr>
          <p:cNvPr id="2" name="Slide Number Placeholder 1">
            <a:extLst>
              <a:ext uri="{FF2B5EF4-FFF2-40B4-BE49-F238E27FC236}">
                <a16:creationId xmlns:a16="http://schemas.microsoft.com/office/drawing/2014/main" id="{F4A641D6-1560-F000-2D4B-0770FAB0594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30</a:t>
            </a:fld>
            <a:endParaRPr lang="en"/>
          </a:p>
        </p:txBody>
      </p:sp>
      <p:pic>
        <p:nvPicPr>
          <p:cNvPr id="3" name="Picture 3">
            <a:extLst>
              <a:ext uri="{FF2B5EF4-FFF2-40B4-BE49-F238E27FC236}">
                <a16:creationId xmlns:a16="http://schemas.microsoft.com/office/drawing/2014/main" id="{93960217-32E3-4A22-B745-B13CAC83374C}"/>
              </a:ext>
            </a:extLst>
          </p:cNvPr>
          <p:cNvPicPr>
            <a:picLocks noChangeAspect="1"/>
          </p:cNvPicPr>
          <p:nvPr/>
        </p:nvPicPr>
        <p:blipFill>
          <a:blip r:embed="rId3"/>
          <a:stretch>
            <a:fillRect/>
          </a:stretch>
        </p:blipFill>
        <p:spPr>
          <a:xfrm>
            <a:off x="8155416" y="2827459"/>
            <a:ext cx="3385038" cy="2107955"/>
          </a:xfrm>
          <a:prstGeom prst="rect">
            <a:avLst/>
          </a:prstGeom>
        </p:spPr>
      </p:pic>
      <p:sp>
        <p:nvSpPr>
          <p:cNvPr id="4" name="TextBox 3">
            <a:extLst>
              <a:ext uri="{FF2B5EF4-FFF2-40B4-BE49-F238E27FC236}">
                <a16:creationId xmlns:a16="http://schemas.microsoft.com/office/drawing/2014/main" id="{907E52FA-808D-C337-D43D-01162C653A94}"/>
              </a:ext>
            </a:extLst>
          </p:cNvPr>
          <p:cNvSpPr txBox="1"/>
          <p:nvPr/>
        </p:nvSpPr>
        <p:spPr>
          <a:xfrm>
            <a:off x="464344" y="872132"/>
            <a:ext cx="1133951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002060"/>
                </a:solidFill>
                <a:latin typeface="Calibri"/>
                <a:cs typeface="Calibri"/>
              </a:rPr>
              <a:t>Best Practices</a:t>
            </a:r>
            <a:endParaRPr lang="en-US"/>
          </a:p>
        </p:txBody>
      </p:sp>
    </p:spTree>
    <p:extLst>
      <p:ext uri="{BB962C8B-B14F-4D97-AF65-F5344CB8AC3E}">
        <p14:creationId xmlns:p14="http://schemas.microsoft.com/office/powerpoint/2010/main" val="1576214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5" name="Title 4">
            <a:extLst>
              <a:ext uri="{FF2B5EF4-FFF2-40B4-BE49-F238E27FC236}">
                <a16:creationId xmlns:a16="http://schemas.microsoft.com/office/drawing/2014/main" id="{32031B51-85EB-4FA3-A3E7-DDBAD2B92975}"/>
              </a:ext>
            </a:extLst>
          </p:cNvPr>
          <p:cNvSpPr>
            <a:spLocks noGrp="1"/>
          </p:cNvSpPr>
          <p:nvPr>
            <p:ph type="title"/>
          </p:nvPr>
        </p:nvSpPr>
        <p:spPr>
          <a:xfrm>
            <a:off x="581193" y="729658"/>
            <a:ext cx="11029616" cy="988332"/>
          </a:xfrm>
        </p:spPr>
        <p:txBody>
          <a:bodyPr vert="horz" lIns="91440" tIns="45720" rIns="91440" bIns="45720" rtlCol="0" anchor="b">
            <a:normAutofit/>
          </a:bodyPr>
          <a:lstStyle/>
          <a:p>
            <a:br>
              <a:rPr lang="en-US" b="0" kern="1200" cap="all">
                <a:latin typeface="+mj-lt"/>
                <a:ea typeface="+mj-ea"/>
                <a:cs typeface="+mj-cs"/>
              </a:rPr>
            </a:br>
            <a:endParaRPr lang="en-US" b="0" kern="1200" cap="all">
              <a:latin typeface="+mj-lt"/>
              <a:ea typeface="+mj-ea"/>
              <a:cs typeface="+mj-cs"/>
            </a:endParaRPr>
          </a:p>
        </p:txBody>
      </p:sp>
      <p:sp>
        <p:nvSpPr>
          <p:cNvPr id="2" name="TextBox 1">
            <a:extLst>
              <a:ext uri="{FF2B5EF4-FFF2-40B4-BE49-F238E27FC236}">
                <a16:creationId xmlns:a16="http://schemas.microsoft.com/office/drawing/2014/main" id="{10A1078C-417C-4BDB-B4AC-1819287962B6}"/>
              </a:ext>
            </a:extLst>
          </p:cNvPr>
          <p:cNvSpPr txBox="1"/>
          <p:nvPr/>
        </p:nvSpPr>
        <p:spPr>
          <a:xfrm>
            <a:off x="581193" y="2228003"/>
            <a:ext cx="6351077" cy="3633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spcBef>
                <a:spcPct val="20000"/>
              </a:spcBef>
              <a:spcAft>
                <a:spcPts val="600"/>
              </a:spcAft>
              <a:buClr>
                <a:schemeClr val="accent2"/>
              </a:buClr>
              <a:buSzPct val="92000"/>
            </a:pPr>
            <a:r>
              <a:rPr lang="en-US" sz="3200">
                <a:solidFill>
                  <a:schemeClr val="accent1"/>
                </a:solidFill>
                <a:latin typeface="Calibri"/>
                <a:cs typeface="Calibri"/>
              </a:rPr>
              <a:t>Record or host webinars that discuss resources and assistance with financial aid for students experiencing homelessness and facility and staff that are interested in learning how to support their students. </a:t>
            </a:r>
          </a:p>
        </p:txBody>
      </p:sp>
      <p:pic>
        <p:nvPicPr>
          <p:cNvPr id="4" name="Picture 5" descr="Icon&#10;&#10;Description automatically generated">
            <a:extLst>
              <a:ext uri="{FF2B5EF4-FFF2-40B4-BE49-F238E27FC236}">
                <a16:creationId xmlns:a16="http://schemas.microsoft.com/office/drawing/2014/main" id="{F9B99C5A-E4B6-468F-B39F-23DDDADA988E}"/>
              </a:ext>
            </a:extLst>
          </p:cNvPr>
          <p:cNvPicPr>
            <a:picLocks noChangeAspect="1"/>
          </p:cNvPicPr>
          <p:nvPr/>
        </p:nvPicPr>
        <p:blipFill>
          <a:blip r:embed="rId3"/>
          <a:stretch>
            <a:fillRect/>
          </a:stretch>
        </p:blipFill>
        <p:spPr>
          <a:xfrm>
            <a:off x="7414760" y="2673063"/>
            <a:ext cx="4327018" cy="2338113"/>
          </a:xfrm>
          <a:prstGeom prst="rect">
            <a:avLst/>
          </a:prstGeom>
          <a:noFill/>
        </p:spPr>
      </p:pic>
      <p:sp>
        <p:nvSpPr>
          <p:cNvPr id="3" name="Slide Number Placeholder 2" hidden="1">
            <a:extLst>
              <a:ext uri="{FF2B5EF4-FFF2-40B4-BE49-F238E27FC236}">
                <a16:creationId xmlns:a16="http://schemas.microsoft.com/office/drawing/2014/main" id="{0455DF0D-BA9F-63C2-D55B-C21DF164A078}"/>
              </a:ext>
            </a:extLst>
          </p:cNvPr>
          <p:cNvSpPr>
            <a:spLocks noGrp="1"/>
          </p:cNvSpPr>
          <p:nvPr>
            <p:ph type="sldNum" sz="quarter" idx="12"/>
          </p:nvPr>
        </p:nvSpPr>
        <p:spPr/>
        <p:txBody>
          <a:bodyPr/>
          <a:lstStyle/>
          <a:p>
            <a:pPr marL="0" lvl="0" indent="0" algn="r" rtl="0">
              <a:spcBef>
                <a:spcPts val="0"/>
              </a:spcBef>
              <a:spcAft>
                <a:spcPts val="600"/>
              </a:spcAft>
              <a:buNone/>
            </a:pPr>
            <a:fld id="{00000000-1234-1234-1234-123412341234}" type="slidenum">
              <a:rPr lang="en" smtClean="0"/>
              <a:pPr marL="0" lvl="0" indent="0" algn="r" rtl="0">
                <a:spcBef>
                  <a:spcPts val="0"/>
                </a:spcBef>
                <a:spcAft>
                  <a:spcPts val="600"/>
                </a:spcAft>
                <a:buNone/>
              </a:pPr>
              <a:t>31</a:t>
            </a:fld>
            <a:endParaRPr lang="en"/>
          </a:p>
        </p:txBody>
      </p:sp>
      <p:sp>
        <p:nvSpPr>
          <p:cNvPr id="6" name="TextBox 5">
            <a:extLst>
              <a:ext uri="{FF2B5EF4-FFF2-40B4-BE49-F238E27FC236}">
                <a16:creationId xmlns:a16="http://schemas.microsoft.com/office/drawing/2014/main" id="{DBB10C1E-D6E7-D9BF-6F44-4B7FDDD747EF}"/>
              </a:ext>
            </a:extLst>
          </p:cNvPr>
          <p:cNvSpPr txBox="1"/>
          <p:nvPr/>
        </p:nvSpPr>
        <p:spPr>
          <a:xfrm>
            <a:off x="415230" y="937617"/>
            <a:ext cx="11368979" cy="7813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002060"/>
                </a:solidFill>
                <a:latin typeface="Calibri"/>
                <a:cs typeface="Calibri"/>
              </a:rPr>
              <a:t>BEST PRACTICES</a:t>
            </a:r>
            <a:endParaRPr lang="en-US"/>
          </a:p>
        </p:txBody>
      </p:sp>
    </p:spTree>
    <p:extLst>
      <p:ext uri="{BB962C8B-B14F-4D97-AF65-F5344CB8AC3E}">
        <p14:creationId xmlns:p14="http://schemas.microsoft.com/office/powerpoint/2010/main" val="2293970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5" name="Title 4">
            <a:extLst>
              <a:ext uri="{FF2B5EF4-FFF2-40B4-BE49-F238E27FC236}">
                <a16:creationId xmlns:a16="http://schemas.microsoft.com/office/drawing/2014/main" id="{32031B51-85EB-4FA3-A3E7-DDBAD2B92975}"/>
              </a:ext>
            </a:extLst>
          </p:cNvPr>
          <p:cNvSpPr>
            <a:spLocks noGrp="1"/>
          </p:cNvSpPr>
          <p:nvPr>
            <p:ph type="title"/>
          </p:nvPr>
        </p:nvSpPr>
        <p:spPr>
          <a:xfrm>
            <a:off x="581193" y="729658"/>
            <a:ext cx="11029616" cy="988332"/>
          </a:xfrm>
        </p:spPr>
        <p:txBody>
          <a:bodyPr vert="horz" lIns="91440" tIns="45720" rIns="91440" bIns="45720" rtlCol="0" anchor="b">
            <a:normAutofit/>
          </a:bodyPr>
          <a:lstStyle/>
          <a:p>
            <a:br>
              <a:rPr lang="en-US" b="0" kern="1200" cap="all">
                <a:latin typeface="+mj-lt"/>
                <a:ea typeface="+mj-ea"/>
                <a:cs typeface="+mj-cs"/>
              </a:rPr>
            </a:br>
            <a:endParaRPr lang="en-US" b="0" kern="1200" cap="all">
              <a:latin typeface="+mj-lt"/>
              <a:ea typeface="+mj-ea"/>
              <a:cs typeface="+mj-cs"/>
            </a:endParaRPr>
          </a:p>
        </p:txBody>
      </p:sp>
      <p:sp>
        <p:nvSpPr>
          <p:cNvPr id="2" name="TextBox 1">
            <a:extLst>
              <a:ext uri="{FF2B5EF4-FFF2-40B4-BE49-F238E27FC236}">
                <a16:creationId xmlns:a16="http://schemas.microsoft.com/office/drawing/2014/main" id="{10A1078C-417C-4BDB-B4AC-1819287962B6}"/>
              </a:ext>
            </a:extLst>
          </p:cNvPr>
          <p:cNvSpPr txBox="1"/>
          <p:nvPr/>
        </p:nvSpPr>
        <p:spPr>
          <a:xfrm>
            <a:off x="581193" y="2228003"/>
            <a:ext cx="6351077" cy="3633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spcBef>
                <a:spcPct val="20000"/>
              </a:spcBef>
              <a:spcAft>
                <a:spcPts val="600"/>
              </a:spcAft>
              <a:buClr>
                <a:schemeClr val="accent2"/>
              </a:buClr>
              <a:buSzPct val="92000"/>
            </a:pPr>
            <a:endParaRPr lang="en-US" sz="3200">
              <a:solidFill>
                <a:schemeClr val="accent1"/>
              </a:solidFill>
              <a:latin typeface="Calibri"/>
              <a:cs typeface="Calibri"/>
            </a:endParaRPr>
          </a:p>
        </p:txBody>
      </p:sp>
      <p:sp>
        <p:nvSpPr>
          <p:cNvPr id="3" name="Slide Number Placeholder 2" hidden="1">
            <a:extLst>
              <a:ext uri="{FF2B5EF4-FFF2-40B4-BE49-F238E27FC236}">
                <a16:creationId xmlns:a16="http://schemas.microsoft.com/office/drawing/2014/main" id="{0455DF0D-BA9F-63C2-D55B-C21DF164A078}"/>
              </a:ext>
            </a:extLst>
          </p:cNvPr>
          <p:cNvSpPr>
            <a:spLocks noGrp="1"/>
          </p:cNvSpPr>
          <p:nvPr>
            <p:ph type="sldNum" sz="quarter" idx="12"/>
          </p:nvPr>
        </p:nvSpPr>
        <p:spPr/>
        <p:txBody>
          <a:bodyPr/>
          <a:lstStyle/>
          <a:p>
            <a:pPr marL="0" lvl="0" indent="0" algn="r" rtl="0">
              <a:spcBef>
                <a:spcPts val="0"/>
              </a:spcBef>
              <a:spcAft>
                <a:spcPts val="600"/>
              </a:spcAft>
              <a:buNone/>
            </a:pPr>
            <a:fld id="{00000000-1234-1234-1234-123412341234}" type="slidenum">
              <a:rPr lang="en" smtClean="0"/>
              <a:pPr marL="0" lvl="0" indent="0" algn="r" rtl="0">
                <a:spcBef>
                  <a:spcPts val="0"/>
                </a:spcBef>
                <a:spcAft>
                  <a:spcPts val="600"/>
                </a:spcAft>
                <a:buNone/>
              </a:pPr>
              <a:t>32</a:t>
            </a:fld>
            <a:endParaRPr lang="en"/>
          </a:p>
        </p:txBody>
      </p:sp>
      <p:sp>
        <p:nvSpPr>
          <p:cNvPr id="6" name="TextBox 5">
            <a:extLst>
              <a:ext uri="{FF2B5EF4-FFF2-40B4-BE49-F238E27FC236}">
                <a16:creationId xmlns:a16="http://schemas.microsoft.com/office/drawing/2014/main" id="{DBB10C1E-D6E7-D9BF-6F44-4B7FDDD747EF}"/>
              </a:ext>
            </a:extLst>
          </p:cNvPr>
          <p:cNvSpPr txBox="1"/>
          <p:nvPr/>
        </p:nvSpPr>
        <p:spPr>
          <a:xfrm>
            <a:off x="415230" y="937617"/>
            <a:ext cx="11368979" cy="7813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002060"/>
                </a:solidFill>
                <a:latin typeface="Calibri"/>
                <a:cs typeface="Calibri"/>
              </a:rPr>
              <a:t>BEST PRACTICES</a:t>
            </a:r>
            <a:endParaRPr lang="en-US"/>
          </a:p>
        </p:txBody>
      </p:sp>
      <p:sp>
        <p:nvSpPr>
          <p:cNvPr id="7" name="TextBox 6">
            <a:extLst>
              <a:ext uri="{FF2B5EF4-FFF2-40B4-BE49-F238E27FC236}">
                <a16:creationId xmlns:a16="http://schemas.microsoft.com/office/drawing/2014/main" id="{02C82C35-71BD-75C2-EF97-E4A329F8217D}"/>
              </a:ext>
            </a:extLst>
          </p:cNvPr>
          <p:cNvSpPr txBox="1"/>
          <p:nvPr/>
        </p:nvSpPr>
        <p:spPr>
          <a:xfrm>
            <a:off x="104775" y="2093118"/>
            <a:ext cx="8874917" cy="35989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800">
                <a:solidFill>
                  <a:schemeClr val="accent1"/>
                </a:solidFill>
                <a:latin typeface="Calibri"/>
                <a:cs typeface="Arial"/>
              </a:rPr>
              <a:t>Schools should consistently collect and update contact information of students experiencing homelessness.​</a:t>
            </a:r>
          </a:p>
          <a:p>
            <a:pPr marL="742950" lvl="1" indent="-285750">
              <a:buChar char="•"/>
            </a:pPr>
            <a:r>
              <a:rPr lang="en-US" sz="2800">
                <a:solidFill>
                  <a:schemeClr val="accent1"/>
                </a:solidFill>
                <a:latin typeface="Calibri"/>
                <a:cs typeface="Arial"/>
              </a:rPr>
              <a:t>This includes current address, phone numbers (including cell and alternate phone numbers), email address, and emergency contact information.​</a:t>
            </a:r>
          </a:p>
          <a:p>
            <a:pPr marL="742950" lvl="1" indent="-285750">
              <a:buChar char="•"/>
            </a:pPr>
            <a:r>
              <a:rPr lang="en-US" sz="2800">
                <a:solidFill>
                  <a:schemeClr val="accent1"/>
                </a:solidFill>
                <a:latin typeface="Calibri"/>
                <a:cs typeface="Arial"/>
              </a:rPr>
              <a:t>Schools should reach out to students to update this information monthly. </a:t>
            </a:r>
          </a:p>
        </p:txBody>
      </p:sp>
      <p:pic>
        <p:nvPicPr>
          <p:cNvPr id="8" name="Picture 7" descr="Bags hanging in school corridor">
            <a:extLst>
              <a:ext uri="{FF2B5EF4-FFF2-40B4-BE49-F238E27FC236}">
                <a16:creationId xmlns:a16="http://schemas.microsoft.com/office/drawing/2014/main" id="{844BD065-BDD7-6D36-DC73-289DAABCF4A6}"/>
              </a:ext>
            </a:extLst>
          </p:cNvPr>
          <p:cNvPicPr>
            <a:picLocks noChangeAspect="1"/>
          </p:cNvPicPr>
          <p:nvPr/>
        </p:nvPicPr>
        <p:blipFill>
          <a:blip r:embed="rId3"/>
          <a:stretch>
            <a:fillRect/>
          </a:stretch>
        </p:blipFill>
        <p:spPr>
          <a:xfrm>
            <a:off x="8760619" y="3214387"/>
            <a:ext cx="3148012" cy="2096100"/>
          </a:xfrm>
          <a:prstGeom prst="rect">
            <a:avLst/>
          </a:prstGeom>
        </p:spPr>
      </p:pic>
    </p:spTree>
    <p:extLst>
      <p:ext uri="{BB962C8B-B14F-4D97-AF65-F5344CB8AC3E}">
        <p14:creationId xmlns:p14="http://schemas.microsoft.com/office/powerpoint/2010/main" val="1928115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5" name="Title 4">
            <a:extLst>
              <a:ext uri="{FF2B5EF4-FFF2-40B4-BE49-F238E27FC236}">
                <a16:creationId xmlns:a16="http://schemas.microsoft.com/office/drawing/2014/main" id="{32031B51-85EB-4FA3-A3E7-DDBAD2B92975}"/>
              </a:ext>
            </a:extLst>
          </p:cNvPr>
          <p:cNvSpPr>
            <a:spLocks noGrp="1"/>
          </p:cNvSpPr>
          <p:nvPr>
            <p:ph type="title"/>
          </p:nvPr>
        </p:nvSpPr>
        <p:spPr>
          <a:xfrm>
            <a:off x="581193" y="729658"/>
            <a:ext cx="11029616" cy="988332"/>
          </a:xfrm>
        </p:spPr>
        <p:txBody>
          <a:bodyPr vert="horz" lIns="91440" tIns="45720" rIns="91440" bIns="45720" rtlCol="0" anchor="b">
            <a:normAutofit/>
          </a:bodyPr>
          <a:lstStyle/>
          <a:p>
            <a:br>
              <a:rPr lang="en-US" b="0" kern="1200" cap="all">
                <a:latin typeface="+mj-lt"/>
                <a:ea typeface="+mj-ea"/>
                <a:cs typeface="+mj-cs"/>
              </a:rPr>
            </a:br>
            <a:endParaRPr lang="en-US" b="0" kern="1200" cap="all">
              <a:latin typeface="+mj-lt"/>
              <a:ea typeface="+mj-ea"/>
              <a:cs typeface="+mj-cs"/>
            </a:endParaRPr>
          </a:p>
        </p:txBody>
      </p:sp>
      <p:sp>
        <p:nvSpPr>
          <p:cNvPr id="2" name="TextBox 1">
            <a:extLst>
              <a:ext uri="{FF2B5EF4-FFF2-40B4-BE49-F238E27FC236}">
                <a16:creationId xmlns:a16="http://schemas.microsoft.com/office/drawing/2014/main" id="{10A1078C-417C-4BDB-B4AC-1819287962B6}"/>
              </a:ext>
            </a:extLst>
          </p:cNvPr>
          <p:cNvSpPr txBox="1"/>
          <p:nvPr/>
        </p:nvSpPr>
        <p:spPr>
          <a:xfrm>
            <a:off x="581193" y="2228003"/>
            <a:ext cx="6351077" cy="3633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spcBef>
                <a:spcPct val="20000"/>
              </a:spcBef>
              <a:spcAft>
                <a:spcPts val="600"/>
              </a:spcAft>
              <a:buClr>
                <a:schemeClr val="accent2"/>
              </a:buClr>
              <a:buSzPct val="92000"/>
            </a:pPr>
            <a:endParaRPr lang="en-US" sz="3200">
              <a:solidFill>
                <a:schemeClr val="accent1"/>
              </a:solidFill>
              <a:latin typeface="Calibri"/>
              <a:cs typeface="Calibri"/>
            </a:endParaRPr>
          </a:p>
        </p:txBody>
      </p:sp>
      <p:sp>
        <p:nvSpPr>
          <p:cNvPr id="3" name="Slide Number Placeholder 2" hidden="1">
            <a:extLst>
              <a:ext uri="{FF2B5EF4-FFF2-40B4-BE49-F238E27FC236}">
                <a16:creationId xmlns:a16="http://schemas.microsoft.com/office/drawing/2014/main" id="{0455DF0D-BA9F-63C2-D55B-C21DF164A078}"/>
              </a:ext>
            </a:extLst>
          </p:cNvPr>
          <p:cNvSpPr>
            <a:spLocks noGrp="1"/>
          </p:cNvSpPr>
          <p:nvPr>
            <p:ph type="sldNum" sz="quarter" idx="12"/>
          </p:nvPr>
        </p:nvSpPr>
        <p:spPr/>
        <p:txBody>
          <a:bodyPr/>
          <a:lstStyle/>
          <a:p>
            <a:pPr marL="0" lvl="0" indent="0" algn="r" rtl="0">
              <a:spcBef>
                <a:spcPts val="0"/>
              </a:spcBef>
              <a:spcAft>
                <a:spcPts val="600"/>
              </a:spcAft>
              <a:buNone/>
            </a:pPr>
            <a:fld id="{00000000-1234-1234-1234-123412341234}" type="slidenum">
              <a:rPr lang="en" smtClean="0"/>
              <a:pPr marL="0" lvl="0" indent="0" algn="r" rtl="0">
                <a:spcBef>
                  <a:spcPts val="0"/>
                </a:spcBef>
                <a:spcAft>
                  <a:spcPts val="600"/>
                </a:spcAft>
                <a:buNone/>
              </a:pPr>
              <a:t>33</a:t>
            </a:fld>
            <a:endParaRPr lang="en"/>
          </a:p>
        </p:txBody>
      </p:sp>
      <p:sp>
        <p:nvSpPr>
          <p:cNvPr id="6" name="TextBox 5">
            <a:extLst>
              <a:ext uri="{FF2B5EF4-FFF2-40B4-BE49-F238E27FC236}">
                <a16:creationId xmlns:a16="http://schemas.microsoft.com/office/drawing/2014/main" id="{DBB10C1E-D6E7-D9BF-6F44-4B7FDDD747EF}"/>
              </a:ext>
            </a:extLst>
          </p:cNvPr>
          <p:cNvSpPr txBox="1"/>
          <p:nvPr/>
        </p:nvSpPr>
        <p:spPr>
          <a:xfrm>
            <a:off x="415230" y="937617"/>
            <a:ext cx="11368979" cy="7813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002060"/>
                </a:solidFill>
                <a:latin typeface="Calibri"/>
                <a:ea typeface="Calibri"/>
                <a:cs typeface="Calibri"/>
              </a:rPr>
              <a:t>CONTACT INFORMATION</a:t>
            </a:r>
          </a:p>
        </p:txBody>
      </p:sp>
      <p:sp>
        <p:nvSpPr>
          <p:cNvPr id="4" name="TextBox 3">
            <a:extLst>
              <a:ext uri="{FF2B5EF4-FFF2-40B4-BE49-F238E27FC236}">
                <a16:creationId xmlns:a16="http://schemas.microsoft.com/office/drawing/2014/main" id="{B5093F70-0C7F-B275-71EE-82FC217EDBC9}"/>
              </a:ext>
            </a:extLst>
          </p:cNvPr>
          <p:cNvSpPr txBox="1"/>
          <p:nvPr/>
        </p:nvSpPr>
        <p:spPr>
          <a:xfrm>
            <a:off x="412749" y="2648618"/>
            <a:ext cx="1161548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accent1"/>
                </a:solidFill>
                <a:latin typeface="Calibri"/>
                <a:ea typeface="Calibri"/>
                <a:cs typeface="Calibri"/>
              </a:rPr>
              <a:t>Alyssa Phillips</a:t>
            </a:r>
            <a:endParaRPr lang="en-US"/>
          </a:p>
          <a:p>
            <a:pPr algn="ctr"/>
            <a:r>
              <a:rPr lang="en-US" sz="3600" b="1">
                <a:solidFill>
                  <a:schemeClr val="accent1"/>
                </a:solidFill>
                <a:latin typeface="Calibri"/>
                <a:ea typeface="Calibri"/>
                <a:cs typeface="Calibri"/>
                <a:hlinkClick r:id="rId3">
                  <a:extLst>
                    <a:ext uri="{A12FA001-AC4F-418D-AE19-62706E023703}">
                      <ahyp:hlinkClr xmlns:ahyp="http://schemas.microsoft.com/office/drawing/2018/hyperlinkcolor" val="tx"/>
                    </a:ext>
                  </a:extLst>
                </a:hlinkClick>
              </a:rPr>
              <a:t>aphillips@chicagohomeless.org</a:t>
            </a:r>
            <a:endParaRPr lang="en-US" sz="3600" b="1">
              <a:solidFill>
                <a:schemeClr val="accent1"/>
              </a:solidFill>
              <a:latin typeface="Calibri"/>
              <a:ea typeface="Calibri"/>
              <a:cs typeface="Calibri"/>
            </a:endParaRPr>
          </a:p>
          <a:p>
            <a:pPr algn="ctr"/>
            <a:r>
              <a:rPr lang="en-US" sz="3600" b="1">
                <a:solidFill>
                  <a:schemeClr val="accent1"/>
                </a:solidFill>
                <a:latin typeface="Calibri"/>
                <a:ea typeface="Calibri"/>
                <a:cs typeface="Calibri"/>
              </a:rPr>
              <a:t>872.588.6800</a:t>
            </a:r>
            <a:endParaRPr lang="en-US" sz="3600" b="1">
              <a:solidFill>
                <a:schemeClr val="accent1"/>
              </a:solidFill>
            </a:endParaRPr>
          </a:p>
        </p:txBody>
      </p:sp>
    </p:spTree>
    <p:extLst>
      <p:ext uri="{BB962C8B-B14F-4D97-AF65-F5344CB8AC3E}">
        <p14:creationId xmlns:p14="http://schemas.microsoft.com/office/powerpoint/2010/main" val="1634562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E583A1D-EA65-1F93-F368-8BF6E44A51B9}"/>
              </a:ext>
            </a:extLst>
          </p:cNvPr>
          <p:cNvSpPr>
            <a:spLocks noGrp="1"/>
          </p:cNvSpPr>
          <p:nvPr>
            <p:ph type="title"/>
          </p:nvPr>
        </p:nvSpPr>
        <p:spPr>
          <a:xfrm>
            <a:off x="581192" y="702156"/>
            <a:ext cx="11029616" cy="1013800"/>
          </a:xfrm>
        </p:spPr>
        <p:txBody>
          <a:bodyPr>
            <a:normAutofit/>
          </a:bodyPr>
          <a:lstStyle/>
          <a:p>
            <a:pPr algn="ctr"/>
            <a:r>
              <a:rPr lang="en-US" sz="4400" b="1">
                <a:latin typeface="Calibri"/>
                <a:cs typeface="Calibri"/>
              </a:rPr>
              <a:t>HOW we got here</a:t>
            </a:r>
            <a:endParaRPr lang="en-US" b="1"/>
          </a:p>
        </p:txBody>
      </p:sp>
      <p:sp>
        <p:nvSpPr>
          <p:cNvPr id="6" name="Content Placeholder 5">
            <a:extLst>
              <a:ext uri="{FF2B5EF4-FFF2-40B4-BE49-F238E27FC236}">
                <a16:creationId xmlns:a16="http://schemas.microsoft.com/office/drawing/2014/main" id="{99480E63-E649-3800-228D-4FBEE26A6860}"/>
              </a:ext>
            </a:extLst>
          </p:cNvPr>
          <p:cNvSpPr>
            <a:spLocks noGrp="1"/>
          </p:cNvSpPr>
          <p:nvPr>
            <p:ph idx="1"/>
          </p:nvPr>
        </p:nvSpPr>
        <p:spPr>
          <a:xfrm>
            <a:off x="387463" y="1986767"/>
            <a:ext cx="8046193" cy="3678303"/>
          </a:xfrm>
        </p:spPr>
        <p:txBody>
          <a:bodyPr>
            <a:normAutofit fontScale="92500" lnSpcReduction="10000"/>
          </a:bodyPr>
          <a:lstStyle/>
          <a:p>
            <a:pPr marL="305435" indent="-305435">
              <a:spcBef>
                <a:spcPts val="0"/>
              </a:spcBef>
              <a:spcAft>
                <a:spcPts val="0"/>
              </a:spcAft>
            </a:pPr>
            <a:r>
              <a:rPr lang="en-US" sz="3200">
                <a:solidFill>
                  <a:schemeClr val="accent1"/>
                </a:solidFill>
                <a:latin typeface="Calibri"/>
                <a:cs typeface="Calibri Light"/>
              </a:rPr>
              <a:t>Students experiencing homelessness are often invisible on college campuses, unsure if there are services available, and confused about who they should turn to when problems arise. </a:t>
            </a:r>
          </a:p>
          <a:p>
            <a:pPr marL="305435" indent="-305435">
              <a:spcBef>
                <a:spcPts val="0"/>
              </a:spcBef>
              <a:spcAft>
                <a:spcPts val="0"/>
              </a:spcAft>
            </a:pPr>
            <a:endParaRPr lang="en-US" sz="3200">
              <a:solidFill>
                <a:schemeClr val="accent1"/>
              </a:solidFill>
              <a:latin typeface="Calibri"/>
              <a:cs typeface="Calibri Light"/>
            </a:endParaRPr>
          </a:p>
          <a:p>
            <a:pPr marL="305435" indent="-305435">
              <a:spcBef>
                <a:spcPts val="0"/>
              </a:spcBef>
              <a:spcAft>
                <a:spcPts val="0"/>
              </a:spcAft>
            </a:pPr>
            <a:r>
              <a:rPr lang="en-US" sz="3200">
                <a:solidFill>
                  <a:schemeClr val="accent1"/>
                </a:solidFill>
                <a:latin typeface="Calibri"/>
                <a:cs typeface="Calibri Light"/>
              </a:rPr>
              <a:t>Students attempt to blend in because they want to be like other students despite their atypi</a:t>
            </a:r>
            <a:r>
              <a:rPr lang="en-US" sz="3200">
                <a:solidFill>
                  <a:schemeClr val="accent1"/>
                </a:solidFill>
                <a:latin typeface="Calibri Light"/>
                <a:cs typeface="Calibri Light"/>
              </a:rPr>
              <a:t>cal circumstances. </a:t>
            </a:r>
            <a:endParaRPr lang="en-US">
              <a:solidFill>
                <a:schemeClr val="accent1"/>
              </a:solidFill>
            </a:endParaRPr>
          </a:p>
        </p:txBody>
      </p:sp>
      <p:pic>
        <p:nvPicPr>
          <p:cNvPr id="7" name="Picture 6" descr="A group of people sitting in a circle&#10;&#10;Description automatically generated">
            <a:extLst>
              <a:ext uri="{FF2B5EF4-FFF2-40B4-BE49-F238E27FC236}">
                <a16:creationId xmlns:a16="http://schemas.microsoft.com/office/drawing/2014/main" id="{81FC191A-BFB4-ECD4-6C36-7DD9FC41BE74}"/>
              </a:ext>
            </a:extLst>
          </p:cNvPr>
          <p:cNvPicPr>
            <a:picLocks noChangeAspect="1"/>
          </p:cNvPicPr>
          <p:nvPr/>
        </p:nvPicPr>
        <p:blipFill>
          <a:blip r:embed="rId2"/>
          <a:stretch>
            <a:fillRect/>
          </a:stretch>
        </p:blipFill>
        <p:spPr>
          <a:xfrm>
            <a:off x="8392333" y="2928183"/>
            <a:ext cx="3595605" cy="1918618"/>
          </a:xfrm>
          <a:prstGeom prst="rect">
            <a:avLst/>
          </a:prstGeom>
        </p:spPr>
      </p:pic>
    </p:spTree>
    <p:extLst>
      <p:ext uri="{BB962C8B-B14F-4D97-AF65-F5344CB8AC3E}">
        <p14:creationId xmlns:p14="http://schemas.microsoft.com/office/powerpoint/2010/main" val="2052599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C3E76-3E4D-6721-7C68-EEBB262CED7E}"/>
              </a:ext>
            </a:extLst>
          </p:cNvPr>
          <p:cNvSpPr>
            <a:spLocks noGrp="1"/>
          </p:cNvSpPr>
          <p:nvPr>
            <p:ph type="title"/>
          </p:nvPr>
        </p:nvSpPr>
        <p:spPr>
          <a:xfrm>
            <a:off x="581193" y="729658"/>
            <a:ext cx="11029616" cy="988332"/>
          </a:xfrm>
        </p:spPr>
        <p:txBody>
          <a:bodyPr anchor="b">
            <a:normAutofit/>
          </a:bodyPr>
          <a:lstStyle/>
          <a:p>
            <a:pPr algn="ctr"/>
            <a:r>
              <a:rPr lang="en-US" sz="4000" b="1">
                <a:latin typeface="Calibri"/>
                <a:cs typeface="Calibri"/>
              </a:rPr>
              <a:t>How we got here</a:t>
            </a:r>
            <a:endParaRPr lang="en-US" sz="4000">
              <a:latin typeface="Calibri"/>
              <a:cs typeface="Calibri"/>
            </a:endParaRPr>
          </a:p>
        </p:txBody>
      </p:sp>
      <p:pic>
        <p:nvPicPr>
          <p:cNvPr id="7" name="Picture 6" descr="A child sitting next to a backpack&#10;&#10;Description automatically generated">
            <a:extLst>
              <a:ext uri="{FF2B5EF4-FFF2-40B4-BE49-F238E27FC236}">
                <a16:creationId xmlns:a16="http://schemas.microsoft.com/office/drawing/2014/main" id="{B226EFD5-AEF7-348A-6838-4CC302EB8562}"/>
              </a:ext>
            </a:extLst>
          </p:cNvPr>
          <p:cNvPicPr>
            <a:picLocks noChangeAspect="1"/>
          </p:cNvPicPr>
          <p:nvPr/>
        </p:nvPicPr>
        <p:blipFill rotWithShape="1">
          <a:blip r:embed="rId2"/>
          <a:srcRect l="1286"/>
          <a:stretch/>
        </p:blipFill>
        <p:spPr>
          <a:xfrm>
            <a:off x="367298" y="2495371"/>
            <a:ext cx="4167799" cy="2800808"/>
          </a:xfrm>
          <a:prstGeom prst="rect">
            <a:avLst/>
          </a:prstGeom>
          <a:noFill/>
        </p:spPr>
      </p:pic>
      <p:sp>
        <p:nvSpPr>
          <p:cNvPr id="6" name="Content Placeholder 5">
            <a:extLst>
              <a:ext uri="{FF2B5EF4-FFF2-40B4-BE49-F238E27FC236}">
                <a16:creationId xmlns:a16="http://schemas.microsoft.com/office/drawing/2014/main" id="{9DCA1EC6-09AF-2C70-D178-8D0496088421}"/>
              </a:ext>
            </a:extLst>
          </p:cNvPr>
          <p:cNvSpPr>
            <a:spLocks noGrp="1"/>
          </p:cNvSpPr>
          <p:nvPr>
            <p:ph sz="half" idx="2"/>
          </p:nvPr>
        </p:nvSpPr>
        <p:spPr>
          <a:xfrm>
            <a:off x="4579223" y="1918037"/>
            <a:ext cx="7509449" cy="4382131"/>
          </a:xfrm>
        </p:spPr>
        <p:txBody>
          <a:bodyPr vert="horz" lIns="91440" tIns="45720" rIns="91440" bIns="45720" rtlCol="0" anchor="ctr">
            <a:noAutofit/>
          </a:bodyPr>
          <a:lstStyle/>
          <a:p>
            <a:pPr marL="0" indent="0">
              <a:spcBef>
                <a:spcPts val="1000"/>
              </a:spcBef>
              <a:spcAft>
                <a:spcPts val="0"/>
              </a:spcAft>
              <a:buNone/>
            </a:pPr>
            <a:r>
              <a:rPr lang="en-US" sz="2800">
                <a:solidFill>
                  <a:schemeClr val="accent1"/>
                </a:solidFill>
                <a:latin typeface="Calibri"/>
                <a:cs typeface="Calibri"/>
              </a:rPr>
              <a:t>Students experiencing homelessness who were part of our scholarship program shared their perspectives and expressed struggles with applying for financial aid, finding housing, and identifying staff on campus who can answer their questions.</a:t>
            </a:r>
            <a:endParaRPr lang="en-US" sz="2800">
              <a:solidFill>
                <a:schemeClr val="accent1"/>
              </a:solidFill>
            </a:endParaRPr>
          </a:p>
          <a:p>
            <a:pPr marL="457200" indent="-457200">
              <a:spcBef>
                <a:spcPts val="1000"/>
              </a:spcBef>
              <a:spcAft>
                <a:spcPts val="0"/>
              </a:spcAft>
              <a:buFont typeface="Arial,Sans-Serif" panose="05020102010507070707" pitchFamily="18" charset="2"/>
              <a:buChar char="•"/>
            </a:pPr>
            <a:endParaRPr lang="en-US" sz="2400">
              <a:solidFill>
                <a:schemeClr val="accent1"/>
              </a:solidFill>
              <a:latin typeface="Calibri"/>
              <a:cs typeface="Calibri"/>
            </a:endParaRPr>
          </a:p>
        </p:txBody>
      </p:sp>
    </p:spTree>
    <p:extLst>
      <p:ext uri="{BB962C8B-B14F-4D97-AF65-F5344CB8AC3E}">
        <p14:creationId xmlns:p14="http://schemas.microsoft.com/office/powerpoint/2010/main" val="2078505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FF1B-05F3-259A-822F-2FC8D34BDC48}"/>
              </a:ext>
            </a:extLst>
          </p:cNvPr>
          <p:cNvSpPr>
            <a:spLocks noGrp="1"/>
          </p:cNvSpPr>
          <p:nvPr>
            <p:ph type="title"/>
          </p:nvPr>
        </p:nvSpPr>
        <p:spPr>
          <a:xfrm>
            <a:off x="452040" y="5262296"/>
            <a:ext cx="11289579" cy="689514"/>
          </a:xfrm>
        </p:spPr>
        <p:txBody>
          <a:bodyPr>
            <a:normAutofit/>
          </a:bodyPr>
          <a:lstStyle/>
          <a:p>
            <a:pPr algn="ctr"/>
            <a:r>
              <a:rPr lang="en-US" sz="2800" b="1">
                <a:solidFill>
                  <a:schemeClr val="bg1"/>
                </a:solidFill>
                <a:latin typeface="Calibri"/>
                <a:cs typeface="Calibri"/>
              </a:rPr>
              <a:t>Higher Education Housing and Opportunities Act</a:t>
            </a:r>
          </a:p>
        </p:txBody>
      </p:sp>
      <p:sp>
        <p:nvSpPr>
          <p:cNvPr id="3" name="Content Placeholder 2">
            <a:extLst>
              <a:ext uri="{FF2B5EF4-FFF2-40B4-BE49-F238E27FC236}">
                <a16:creationId xmlns:a16="http://schemas.microsoft.com/office/drawing/2014/main" id="{D16406E7-EAA7-74DB-E21C-9AB3743FFC2C}"/>
              </a:ext>
            </a:extLst>
          </p:cNvPr>
          <p:cNvSpPr>
            <a:spLocks noGrp="1"/>
          </p:cNvSpPr>
          <p:nvPr>
            <p:ph idx="1"/>
          </p:nvPr>
        </p:nvSpPr>
        <p:spPr>
          <a:xfrm>
            <a:off x="447816" y="601200"/>
            <a:ext cx="6939040" cy="4204800"/>
          </a:xfrm>
        </p:spPr>
        <p:txBody>
          <a:bodyPr/>
          <a:lstStyle/>
          <a:p>
            <a:pPr marL="0" indent="0">
              <a:buNone/>
            </a:pPr>
            <a:r>
              <a:rPr lang="en-US" sz="3200">
                <a:solidFill>
                  <a:schemeClr val="accent1"/>
                </a:solidFill>
                <a:latin typeface="Calibri Light"/>
                <a:cs typeface="Calibri Light"/>
              </a:rPr>
              <a:t>This conversation inspired what became SB190 (Public Act 102-0083) –  Higher Education Housing and Opportunities Act (Sen. Glowiak-Hilton and Rep. West).</a:t>
            </a:r>
            <a:endParaRPr lang="en-US">
              <a:solidFill>
                <a:schemeClr val="accent1"/>
              </a:solidFill>
            </a:endParaRPr>
          </a:p>
        </p:txBody>
      </p:sp>
      <p:pic>
        <p:nvPicPr>
          <p:cNvPr id="5" name="Picture 4" descr="A picture containing text, indoor, office, cluttered&#10;&#10;Description automatically generated">
            <a:extLst>
              <a:ext uri="{FF2B5EF4-FFF2-40B4-BE49-F238E27FC236}">
                <a16:creationId xmlns:a16="http://schemas.microsoft.com/office/drawing/2014/main" id="{B04447D1-E267-0F16-76D5-5213A0B45BA3}"/>
              </a:ext>
            </a:extLst>
          </p:cNvPr>
          <p:cNvPicPr>
            <a:picLocks noChangeAspect="1"/>
          </p:cNvPicPr>
          <p:nvPr/>
        </p:nvPicPr>
        <p:blipFill>
          <a:blip r:embed="rId2"/>
          <a:stretch>
            <a:fillRect/>
          </a:stretch>
        </p:blipFill>
        <p:spPr>
          <a:xfrm>
            <a:off x="8134027" y="950651"/>
            <a:ext cx="3246894" cy="1624561"/>
          </a:xfrm>
          <a:prstGeom prst="rect">
            <a:avLst/>
          </a:prstGeom>
        </p:spPr>
      </p:pic>
      <p:pic>
        <p:nvPicPr>
          <p:cNvPr id="6" name="Picture 5" descr="A picture containing person, indoor&#10;&#10;Description automatically generated">
            <a:extLst>
              <a:ext uri="{FF2B5EF4-FFF2-40B4-BE49-F238E27FC236}">
                <a16:creationId xmlns:a16="http://schemas.microsoft.com/office/drawing/2014/main" id="{FCC58885-81E9-5DD4-E4A9-AC9E04447349}"/>
              </a:ext>
            </a:extLst>
          </p:cNvPr>
          <p:cNvPicPr>
            <a:picLocks noChangeAspect="1"/>
          </p:cNvPicPr>
          <p:nvPr/>
        </p:nvPicPr>
        <p:blipFill>
          <a:blip r:embed="rId3"/>
          <a:stretch>
            <a:fillRect/>
          </a:stretch>
        </p:blipFill>
        <p:spPr>
          <a:xfrm>
            <a:off x="8134028" y="2772906"/>
            <a:ext cx="3195233" cy="2125850"/>
          </a:xfrm>
          <a:prstGeom prst="rect">
            <a:avLst/>
          </a:prstGeom>
        </p:spPr>
      </p:pic>
    </p:spTree>
    <p:extLst>
      <p:ext uri="{BB962C8B-B14F-4D97-AF65-F5344CB8AC3E}">
        <p14:creationId xmlns:p14="http://schemas.microsoft.com/office/powerpoint/2010/main" val="558050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80743-CD5B-3254-8FE5-366E1CF3F9AF}"/>
              </a:ext>
            </a:extLst>
          </p:cNvPr>
          <p:cNvSpPr>
            <a:spLocks noGrp="1"/>
          </p:cNvSpPr>
          <p:nvPr>
            <p:ph type="title"/>
          </p:nvPr>
        </p:nvSpPr>
        <p:spPr>
          <a:xfrm>
            <a:off x="581193" y="729658"/>
            <a:ext cx="11029616" cy="988332"/>
          </a:xfrm>
        </p:spPr>
        <p:txBody>
          <a:bodyPr vert="horz" lIns="91440" tIns="45720" rIns="91440" bIns="45720" rtlCol="0" anchor="b">
            <a:normAutofit/>
          </a:bodyPr>
          <a:lstStyle/>
          <a:p>
            <a:pPr algn="ctr"/>
            <a:r>
              <a:rPr lang="en-US" sz="4000" b="1" kern="1200" cap="all">
                <a:latin typeface="Calibri"/>
                <a:cs typeface="Calibri"/>
              </a:rPr>
              <a:t>Definition</a:t>
            </a:r>
            <a:endParaRPr lang="en-US"/>
          </a:p>
        </p:txBody>
      </p:sp>
      <p:pic>
        <p:nvPicPr>
          <p:cNvPr id="6" name="Picture 5" descr="Smiling young man showing phone to laughing friend while sitting on floor of university corridor">
            <a:extLst>
              <a:ext uri="{FF2B5EF4-FFF2-40B4-BE49-F238E27FC236}">
                <a16:creationId xmlns:a16="http://schemas.microsoft.com/office/drawing/2014/main" id="{928DF67B-8662-D140-1760-76027DB675E8}"/>
              </a:ext>
            </a:extLst>
          </p:cNvPr>
          <p:cNvPicPr>
            <a:picLocks noChangeAspect="1"/>
          </p:cNvPicPr>
          <p:nvPr/>
        </p:nvPicPr>
        <p:blipFill rotWithShape="1">
          <a:blip r:embed="rId2"/>
          <a:srcRect r="375" b="1"/>
          <a:stretch/>
        </p:blipFill>
        <p:spPr>
          <a:xfrm>
            <a:off x="351383" y="2445717"/>
            <a:ext cx="4950676" cy="3318571"/>
          </a:xfrm>
          <a:prstGeom prst="rect">
            <a:avLst/>
          </a:prstGeom>
          <a:noFill/>
        </p:spPr>
      </p:pic>
      <p:sp>
        <p:nvSpPr>
          <p:cNvPr id="5" name="TextBox 4">
            <a:extLst>
              <a:ext uri="{FF2B5EF4-FFF2-40B4-BE49-F238E27FC236}">
                <a16:creationId xmlns:a16="http://schemas.microsoft.com/office/drawing/2014/main" id="{0F21D10B-C2B5-06A8-6F63-7801310D3F44}"/>
              </a:ext>
            </a:extLst>
          </p:cNvPr>
          <p:cNvSpPr txBox="1"/>
          <p:nvPr/>
        </p:nvSpPr>
        <p:spPr>
          <a:xfrm>
            <a:off x="5752989" y="2445717"/>
            <a:ext cx="6305343" cy="3633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spcBef>
                <a:spcPct val="20000"/>
              </a:spcBef>
              <a:spcAft>
                <a:spcPts val="600"/>
              </a:spcAft>
              <a:buClr>
                <a:schemeClr val="accent2"/>
              </a:buClr>
              <a:buSzPct val="92000"/>
            </a:pPr>
            <a:r>
              <a:rPr lang="en-US" sz="2800">
                <a:solidFill>
                  <a:schemeClr val="accent1"/>
                </a:solidFill>
                <a:latin typeface="Calibri"/>
                <a:cs typeface="Calibri"/>
              </a:rPr>
              <a:t>A student experiencing homelessness or homeless student is “an individual enrolled in an institution who lacks or is at imminent risk of lacking a fixed, regular, and adequate nighttime residence or whose parent or legal guardian is unable or unwilling to provide shelter and care and includes a homeless individual as defined under the federal McKinney-Vento Homeless Assistance Act."</a:t>
            </a:r>
          </a:p>
        </p:txBody>
      </p:sp>
    </p:spTree>
    <p:extLst>
      <p:ext uri="{BB962C8B-B14F-4D97-AF65-F5344CB8AC3E}">
        <p14:creationId xmlns:p14="http://schemas.microsoft.com/office/powerpoint/2010/main" val="3899723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32682D-B7DF-55CA-04E4-CBD007BD047A}"/>
              </a:ext>
            </a:extLst>
          </p:cNvPr>
          <p:cNvSpPr txBox="1"/>
          <p:nvPr/>
        </p:nvSpPr>
        <p:spPr>
          <a:xfrm>
            <a:off x="259556" y="926306"/>
            <a:ext cx="1188719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libri"/>
                <a:cs typeface="Segoe UI"/>
              </a:rPr>
              <a:t>Indicators a student might be an unaccompanied homeless youth:​</a:t>
            </a:r>
          </a:p>
          <a:p>
            <a:pPr marL="457200" indent="-457200">
              <a:buChar char="•"/>
            </a:pPr>
            <a:r>
              <a:rPr lang="en-US" sz="3200">
                <a:solidFill>
                  <a:schemeClr val="accent1"/>
                </a:solidFill>
                <a:latin typeface="Calibri"/>
                <a:cs typeface="Arial"/>
              </a:rPr>
              <a:t>Overly concerned about how to complete documentation needed for the institution that requires parental signatures​</a:t>
            </a:r>
          </a:p>
          <a:p>
            <a:pPr marL="457200" indent="-457200">
              <a:buChar char="•"/>
            </a:pPr>
            <a:r>
              <a:rPr lang="en-US" sz="3200">
                <a:solidFill>
                  <a:schemeClr val="accent1"/>
                </a:solidFill>
                <a:latin typeface="Calibri"/>
                <a:cs typeface="Arial"/>
              </a:rPr>
              <a:t>Difficulty providing an address​</a:t>
            </a:r>
          </a:p>
          <a:p>
            <a:pPr marL="457200" indent="-457200">
              <a:buChar char="•"/>
            </a:pPr>
            <a:r>
              <a:rPr lang="en-US" sz="3200">
                <a:solidFill>
                  <a:schemeClr val="accent1"/>
                </a:solidFill>
                <a:latin typeface="Calibri"/>
                <a:cs typeface="Arial"/>
              </a:rPr>
              <a:t>Giving vague answers about their living situation​</a:t>
            </a:r>
          </a:p>
          <a:p>
            <a:pPr marL="457200" indent="-457200">
              <a:buChar char="•"/>
            </a:pPr>
            <a:r>
              <a:rPr lang="en-US" sz="3200">
                <a:solidFill>
                  <a:schemeClr val="accent1"/>
                </a:solidFill>
                <a:latin typeface="Calibri"/>
                <a:cs typeface="Arial"/>
              </a:rPr>
              <a:t>Stressed about where they will be living during the summer​</a:t>
            </a:r>
          </a:p>
          <a:p>
            <a:pPr marL="457200" indent="-457200">
              <a:buChar char="•"/>
            </a:pPr>
            <a:r>
              <a:rPr lang="en-US" sz="3200">
                <a:solidFill>
                  <a:schemeClr val="accent1"/>
                </a:solidFill>
                <a:latin typeface="Calibri"/>
                <a:cs typeface="Arial"/>
              </a:rPr>
              <a:t>Hunger​</a:t>
            </a:r>
          </a:p>
          <a:p>
            <a:pPr marL="457200" indent="-457200">
              <a:buChar char="•"/>
            </a:pPr>
            <a:r>
              <a:rPr lang="en-US" sz="3200">
                <a:solidFill>
                  <a:schemeClr val="accent1"/>
                </a:solidFill>
                <a:latin typeface="Calibri"/>
                <a:cs typeface="Arial"/>
              </a:rPr>
              <a:t>Wearing the same clothes repeatedly ​</a:t>
            </a:r>
          </a:p>
          <a:p>
            <a:pPr marL="457200" indent="-457200">
              <a:buChar char="•"/>
            </a:pPr>
            <a:r>
              <a:rPr lang="en-US" sz="3200">
                <a:solidFill>
                  <a:schemeClr val="accent1"/>
                </a:solidFill>
                <a:latin typeface="Calibri"/>
                <a:cs typeface="Arial"/>
              </a:rPr>
              <a:t>Exhaustion ​</a:t>
            </a:r>
          </a:p>
          <a:p>
            <a:pPr marL="457200" indent="-457200">
              <a:buChar char="•"/>
            </a:pPr>
            <a:r>
              <a:rPr lang="en-US" sz="3200">
                <a:solidFill>
                  <a:schemeClr val="accent1"/>
                </a:solidFill>
                <a:latin typeface="Calibri"/>
                <a:cs typeface="Arial"/>
              </a:rPr>
              <a:t>Expressing feeling like their only option is to drop out of school</a:t>
            </a:r>
          </a:p>
        </p:txBody>
      </p:sp>
    </p:spTree>
    <p:extLst>
      <p:ext uri="{BB962C8B-B14F-4D97-AF65-F5344CB8AC3E}">
        <p14:creationId xmlns:p14="http://schemas.microsoft.com/office/powerpoint/2010/main" val="2234939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3D8402-20E6-0D3F-A03C-5AEC748D2046}"/>
              </a:ext>
            </a:extLst>
          </p:cNvPr>
          <p:cNvSpPr txBox="1"/>
          <p:nvPr/>
        </p:nvSpPr>
        <p:spPr>
          <a:xfrm>
            <a:off x="581192" y="702156"/>
            <a:ext cx="11029616" cy="10138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2500" lnSpcReduction="20000"/>
          </a:bodyPr>
          <a:lstStyle/>
          <a:p>
            <a:pPr>
              <a:lnSpc>
                <a:spcPct val="90000"/>
              </a:lnSpc>
              <a:spcBef>
                <a:spcPct val="0"/>
              </a:spcBef>
              <a:spcAft>
                <a:spcPts val="600"/>
              </a:spcAft>
            </a:pPr>
            <a:r>
              <a:rPr lang="en-US" sz="2200" b="0" kern="1200" cap="all">
                <a:solidFill>
                  <a:schemeClr val="bg1"/>
                </a:solidFill>
                <a:latin typeface="+mj-lt"/>
                <a:ea typeface="+mj-ea"/>
                <a:cs typeface="+mj-cs"/>
              </a:rPr>
              <a:t>To aid students experiencing homelessness, each institution of higher education shall designate at least one staff member to serve as a liaison to assist homeless students enrolled at the institution. </a:t>
            </a:r>
          </a:p>
        </p:txBody>
      </p:sp>
      <p:pic>
        <p:nvPicPr>
          <p:cNvPr id="4" name="Picture 3" descr="Empty classroom">
            <a:extLst>
              <a:ext uri="{FF2B5EF4-FFF2-40B4-BE49-F238E27FC236}">
                <a16:creationId xmlns:a16="http://schemas.microsoft.com/office/drawing/2014/main" id="{B89DEB58-66BE-E8E7-161B-BBCA4D4F1A49}"/>
              </a:ext>
            </a:extLst>
          </p:cNvPr>
          <p:cNvPicPr>
            <a:picLocks noChangeAspect="1"/>
          </p:cNvPicPr>
          <p:nvPr/>
        </p:nvPicPr>
        <p:blipFill rotWithShape="1">
          <a:blip r:embed="rId2"/>
          <a:srcRect r="5546"/>
          <a:stretch/>
        </p:blipFill>
        <p:spPr>
          <a:xfrm>
            <a:off x="581192" y="2180496"/>
            <a:ext cx="11029615" cy="3678303"/>
          </a:xfrm>
          <a:prstGeom prst="rect">
            <a:avLst/>
          </a:prstGeom>
          <a:noFill/>
        </p:spPr>
      </p:pic>
    </p:spTree>
    <p:extLst>
      <p:ext uri="{BB962C8B-B14F-4D97-AF65-F5344CB8AC3E}">
        <p14:creationId xmlns:p14="http://schemas.microsoft.com/office/powerpoint/2010/main" val="2884140141"/>
      </p:ext>
    </p:extLst>
  </p:cSld>
  <p:clrMapOvr>
    <a:masterClrMapping/>
  </p:clrMapOvr>
</p:sld>
</file>

<file path=ppt/theme/theme1.xml><?xml version="1.0" encoding="utf-8"?>
<a:theme xmlns:a="http://schemas.openxmlformats.org/drawingml/2006/main" name="Dividend">
  <a:themeElements>
    <a:clrScheme name="Custom 16">
      <a:dk1>
        <a:sysClr val="windowText" lastClr="000000"/>
      </a:dk1>
      <a:lt1>
        <a:srgbClr val="FFD43E"/>
      </a:lt1>
      <a:dk2>
        <a:srgbClr val="0470F1"/>
      </a:dk2>
      <a:lt2>
        <a:srgbClr val="EBEBEB"/>
      </a:lt2>
      <a:accent1>
        <a:srgbClr val="004EAA"/>
      </a:accent1>
      <a:accent2>
        <a:srgbClr val="0470F1"/>
      </a:accent2>
      <a:accent3>
        <a:srgbClr val="FFD43E"/>
      </a:accent3>
      <a:accent4>
        <a:srgbClr val="009CA8"/>
      </a:accent4>
      <a:accent5>
        <a:srgbClr val="FFFFFF"/>
      </a:accent5>
      <a:accent6>
        <a:srgbClr val="000000"/>
      </a:accent6>
      <a:hlink>
        <a:srgbClr val="828282"/>
      </a:hlink>
      <a:folHlink>
        <a:srgbClr val="A5A5A5"/>
      </a:folHlink>
    </a:clrScheme>
    <a:fontScheme name="Custom 2">
      <a:majorFont>
        <a:latin typeface="Montserrat Bold"/>
        <a:ea typeface=""/>
        <a:cs typeface=""/>
      </a:majorFont>
      <a:minorFont>
        <a:latin typeface="Montserrat Regular"/>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cc7a456-9fbc-4595-ada3-60fe07aec86a">
      <Terms xmlns="http://schemas.microsoft.com/office/infopath/2007/PartnerControls"/>
    </lcf76f155ced4ddcb4097134ff3c332f>
    <TaxCatchAll xmlns="7374a0e5-c3aa-462e-b8a9-9bb5914bb876"/>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293D9B76BB5E149AE94113599A6BB65" ma:contentTypeVersion="17" ma:contentTypeDescription="Create a new document." ma:contentTypeScope="" ma:versionID="5dcfc86ab04510aafcedef9217f5a968">
  <xsd:schema xmlns:xsd="http://www.w3.org/2001/XMLSchema" xmlns:xs="http://www.w3.org/2001/XMLSchema" xmlns:p="http://schemas.microsoft.com/office/2006/metadata/properties" xmlns:ns2="3cc7a456-9fbc-4595-ada3-60fe07aec86a" xmlns:ns3="7374a0e5-c3aa-462e-b8a9-9bb5914bb876" targetNamespace="http://schemas.microsoft.com/office/2006/metadata/properties" ma:root="true" ma:fieldsID="9108688f5361fe2392663e42ca7075a6" ns2:_="" ns3:_="">
    <xsd:import namespace="3cc7a456-9fbc-4595-ada3-60fe07aec86a"/>
    <xsd:import namespace="7374a0e5-c3aa-462e-b8a9-9bb5914bb87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c7a456-9fbc-4595-ada3-60fe07aec8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61458f5-0084-4aa7-a28b-d99babae554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74a0e5-c3aa-462e-b8a9-9bb5914bb87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9d8092c-be73-456a-b715-06fd11301135}" ma:internalName="TaxCatchAll" ma:showField="CatchAllData" ma:web="7374a0e5-c3aa-462e-b8a9-9bb5914bb8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B49A81-9590-46E9-9BAF-78430B67EF1E}">
  <ds:schemaRefs>
    <ds:schemaRef ds:uri="http://schemas.microsoft.com/office/2006/metadata/properties"/>
    <ds:schemaRef ds:uri="http://www.w3.org/XML/1998/namespace"/>
    <ds:schemaRef ds:uri="http://purl.org/dc/dcmitype/"/>
    <ds:schemaRef ds:uri="7374a0e5-c3aa-462e-b8a9-9bb5914bb876"/>
    <ds:schemaRef ds:uri="http://schemas.openxmlformats.org/package/2006/metadata/core-properties"/>
    <ds:schemaRef ds:uri="http://purl.org/dc/elements/1.1/"/>
    <ds:schemaRef ds:uri="http://purl.org/dc/terms/"/>
    <ds:schemaRef ds:uri="http://schemas.microsoft.com/office/2006/documentManagement/types"/>
    <ds:schemaRef ds:uri="http://schemas.microsoft.com/office/infopath/2007/PartnerControls"/>
    <ds:schemaRef ds:uri="3cc7a456-9fbc-4595-ada3-60fe07aec86a"/>
  </ds:schemaRefs>
</ds:datastoreItem>
</file>

<file path=customXml/itemProps2.xml><?xml version="1.0" encoding="utf-8"?>
<ds:datastoreItem xmlns:ds="http://schemas.openxmlformats.org/officeDocument/2006/customXml" ds:itemID="{B1DA645E-EB4B-4B59-911B-F58664557B4E}">
  <ds:schemaRefs>
    <ds:schemaRef ds:uri="http://schemas.microsoft.com/sharepoint/v3/contenttype/forms"/>
  </ds:schemaRefs>
</ds:datastoreItem>
</file>

<file path=customXml/itemProps3.xml><?xml version="1.0" encoding="utf-8"?>
<ds:datastoreItem xmlns:ds="http://schemas.openxmlformats.org/officeDocument/2006/customXml" ds:itemID="{8A61456C-8FC2-43EA-8E08-DA2C6C7864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c7a456-9fbc-4595-ada3-60fe07aec86a"/>
    <ds:schemaRef ds:uri="7374a0e5-c3aa-462e-b8a9-9bb5914bb8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1143</Words>
  <Application>Microsoft Office PowerPoint</Application>
  <PresentationFormat>Widescreen</PresentationFormat>
  <Paragraphs>102</Paragraphs>
  <Slides>33</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Arial,Sans-Serif</vt:lpstr>
      <vt:lpstr>Avenir LT Std 35 Light</vt:lpstr>
      <vt:lpstr>Calibri</vt:lpstr>
      <vt:lpstr>Calibri Light</vt:lpstr>
      <vt:lpstr>Montserrat</vt:lpstr>
      <vt:lpstr>Montserrat Bold</vt:lpstr>
      <vt:lpstr>Montserrat Regular</vt:lpstr>
      <vt:lpstr>Wingdings 2</vt:lpstr>
      <vt:lpstr>Dividend</vt:lpstr>
      <vt:lpstr>COLLEGE ACCESS BILL Higher Education Housing and Opportunities Act </vt:lpstr>
      <vt:lpstr>About</vt:lpstr>
      <vt:lpstr>HOW We got here</vt:lpstr>
      <vt:lpstr>HOW we got here</vt:lpstr>
      <vt:lpstr>How we got here</vt:lpstr>
      <vt:lpstr>Higher Education Housing and Opportunities Act</vt:lpstr>
      <vt:lpstr>Definition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Housing</vt:lpstr>
      <vt:lpstr>Housing</vt:lpstr>
      <vt:lpstr>Housing</vt:lpstr>
      <vt:lpstr>Housing</vt:lpstr>
      <vt:lpstr>Housing</vt:lpstr>
      <vt:lpstr>Housing</vt:lpstr>
      <vt:lpstr>Best practice is for information to be shared with all students about resources for students experiencing homelessness.   </vt:lpstr>
      <vt:lpstr>It is critical that students experiencing homelessness are aware of resources on campus. Use various methods such as, emails, flyers, posters, school websites and social media accounts, and appropriate and safe in-person visits to provide information to students experiencing homelessness.  </vt:lpstr>
      <vt:lpstr>Create a list of resources available through the school and community that can be shared with students.    </vt:lpstr>
      <vt:lpstr>Establish a contact person with departments at the school and local community organizations that provide services to students experiencing homelessness such as food pantries, youth drop-in centers, housing and case management.  </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Karianne Canfield</dc:creator>
  <cp:lastModifiedBy>Lewis, Ashley</cp:lastModifiedBy>
  <cp:revision>4</cp:revision>
  <dcterms:created xsi:type="dcterms:W3CDTF">2022-07-20T18:24:43Z</dcterms:created>
  <dcterms:modified xsi:type="dcterms:W3CDTF">2025-11-14T18:52:31Z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0x0101002293D9B76BB5E149AE94113599A6BB65</vt:lpwstr>
  </property>
  <property fmtid="{D5CDD505-2E9C-101B-9397-08002B2CF9AE}" pid="3" name="MediaServiceImageTags">
    <vt:lpwstr/>
  </property>
</Properties>
</file>